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52" r:id="rId1"/>
    <p:sldMasterId id="2147483854" r:id="rId2"/>
  </p:sldMasterIdLst>
  <p:notesMasterIdLst>
    <p:notesMasterId r:id="rId59"/>
  </p:notesMasterIdLst>
  <p:handoutMasterIdLst>
    <p:handoutMasterId r:id="rId60"/>
  </p:handoutMasterIdLst>
  <p:sldIdLst>
    <p:sldId id="483" r:id="rId3"/>
    <p:sldId id="723" r:id="rId4"/>
    <p:sldId id="725" r:id="rId5"/>
    <p:sldId id="689" r:id="rId6"/>
    <p:sldId id="561" r:id="rId7"/>
    <p:sldId id="833" r:id="rId8"/>
    <p:sldId id="812" r:id="rId9"/>
    <p:sldId id="834" r:id="rId10"/>
    <p:sldId id="733" r:id="rId11"/>
    <p:sldId id="796" r:id="rId12"/>
    <p:sldId id="654" r:id="rId13"/>
    <p:sldId id="655" r:id="rId14"/>
    <p:sldId id="828" r:id="rId15"/>
    <p:sldId id="589" r:id="rId16"/>
    <p:sldId id="736" r:id="rId17"/>
    <p:sldId id="750" r:id="rId18"/>
    <p:sldId id="765" r:id="rId19"/>
    <p:sldId id="751" r:id="rId20"/>
    <p:sldId id="829" r:id="rId21"/>
    <p:sldId id="813" r:id="rId22"/>
    <p:sldId id="835" r:id="rId23"/>
    <p:sldId id="836" r:id="rId24"/>
    <p:sldId id="830" r:id="rId25"/>
    <p:sldId id="760" r:id="rId26"/>
    <p:sldId id="639" r:id="rId27"/>
    <p:sldId id="735" r:id="rId28"/>
    <p:sldId id="752" r:id="rId29"/>
    <p:sldId id="703" r:id="rId30"/>
    <p:sldId id="754" r:id="rId31"/>
    <p:sldId id="540" r:id="rId32"/>
    <p:sldId id="837" r:id="rId33"/>
    <p:sldId id="838" r:id="rId34"/>
    <p:sldId id="839" r:id="rId35"/>
    <p:sldId id="840" r:id="rId36"/>
    <p:sldId id="841" r:id="rId37"/>
    <p:sldId id="842" r:id="rId38"/>
    <p:sldId id="843" r:id="rId39"/>
    <p:sldId id="844" r:id="rId40"/>
    <p:sldId id="845" r:id="rId41"/>
    <p:sldId id="846" r:id="rId42"/>
    <p:sldId id="831" r:id="rId43"/>
    <p:sldId id="745" r:id="rId44"/>
    <p:sldId id="756" r:id="rId45"/>
    <p:sldId id="847" r:id="rId46"/>
    <p:sldId id="848" r:id="rId47"/>
    <p:sldId id="849" r:id="rId48"/>
    <p:sldId id="758" r:id="rId49"/>
    <p:sldId id="770" r:id="rId50"/>
    <p:sldId id="850" r:id="rId51"/>
    <p:sldId id="772" r:id="rId52"/>
    <p:sldId id="855" r:id="rId53"/>
    <p:sldId id="854" r:id="rId54"/>
    <p:sldId id="853" r:id="rId55"/>
    <p:sldId id="368" r:id="rId56"/>
    <p:sldId id="807" r:id="rId57"/>
    <p:sldId id="852" r:id="rId58"/>
  </p:sldIdLst>
  <p:sldSz cx="9144000" cy="6858000" type="screen4x3"/>
  <p:notesSz cx="9939338" cy="143684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8A8"/>
    <a:srgbClr val="455BBB"/>
    <a:srgbClr val="FFFFE5"/>
    <a:srgbClr val="FFFFCC"/>
    <a:srgbClr val="0000FF"/>
    <a:srgbClr val="3A6FC6"/>
    <a:srgbClr val="4A66B6"/>
    <a:srgbClr val="5D04FC"/>
    <a:srgbClr val="5442BE"/>
    <a:srgbClr val="4533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4" autoAdjust="0"/>
    <p:restoredTop sz="91261" autoAdjust="0"/>
  </p:normalViewPr>
  <p:slideViewPr>
    <p:cSldViewPr snapToGrid="0">
      <p:cViewPr varScale="1">
        <p:scale>
          <a:sx n="93" d="100"/>
          <a:sy n="93" d="100"/>
        </p:scale>
        <p:origin x="-8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roundedCorners val="1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val>
            <c:numRef>
              <c:f>Sheet1!$A$1:$A$3</c:f>
              <c:numCache>
                <c:formatCode>General</c:formatCode>
                <c:ptCount val="3"/>
                <c:pt idx="1">
                  <c:v>0</c:v>
                </c:pt>
                <c:pt idx="2">
                  <c:v>0</c:v>
                </c:pt>
              </c:numCache>
            </c:numRef>
          </c:val>
        </c:ser>
        <c:firstSliceAng val="0"/>
      </c:pieChart>
    </c:plotArea>
    <c:plotVisOnly val="1"/>
    <c:dispBlanksAs val="zero"/>
    <c:showDLblsOverMax val="1"/>
  </c:chart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0.3405</cdr:x>
      <cdr:y>0.21137</cdr:y>
    </cdr:from>
    <cdr:to>
      <cdr:x>0.64284</cdr:x>
      <cdr:y>0.74984</cdr:y>
    </cdr:to>
    <cdr:pic>
      <cdr:nvPicPr>
        <cdr:cNvPr id="2" name="Picture 305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43355" y="642807"/>
          <a:ext cx="1636759" cy="16375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algn="ctr">
          <a:noFill/>
          <a:miter lim="800000"/>
          <a:headEnd/>
          <a:tailEnd/>
        </a:ln>
        <a:effectLst xmlns:a="http://schemas.openxmlformats.org/drawingml/2006/main"/>
      </cdr:spPr>
    </cdr:pic>
  </cdr:relSizeAnchor>
  <cdr:relSizeAnchor xmlns:cdr="http://schemas.openxmlformats.org/drawingml/2006/chartDrawing">
    <cdr:from>
      <cdr:x>0.6358</cdr:x>
      <cdr:y>0.19844</cdr:y>
    </cdr:from>
    <cdr:to>
      <cdr:x>1</cdr:x>
      <cdr:y>0.43107</cdr:y>
    </cdr:to>
    <cdr:sp macro="" textlink="">
      <cdr:nvSpPr>
        <cdr:cNvPr id="3" name="Text Box 310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3584898" y="603489"/>
          <a:ext cx="1971666" cy="7074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90000" tIns="0" rIns="90000" bIns="46800">
          <a:spAutoFit/>
        </a:bodyPr>
        <a:lstStyle xmlns:a="http://schemas.openxmlformats.org/drawingml/2006/main">
          <a:defPPr>
            <a:defRPr lang="ja-JP"/>
          </a:defPPr>
          <a:lvl1pPr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5pPr>
          <a:lvl6pPr marL="2286000" algn="l" defTabSz="914400" rtl="0" eaLnBrk="1" latinLnBrk="0" hangingPunct="1"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6pPr>
          <a:lvl7pPr marL="2743200" algn="l" defTabSz="914400" rtl="0" eaLnBrk="1" latinLnBrk="0" hangingPunct="1"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7pPr>
          <a:lvl8pPr marL="3200400" algn="l" defTabSz="914400" rtl="0" eaLnBrk="1" latinLnBrk="0" hangingPunct="1"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8pPr>
          <a:lvl9pPr marL="3657600" algn="l" defTabSz="914400" rtl="0" eaLnBrk="1" latinLnBrk="0" hangingPunct="1"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9pPr>
        </a:lstStyle>
        <a:p xmlns:a="http://schemas.openxmlformats.org/drawingml/2006/main">
          <a:pPr marL="190500" indent="-190500">
            <a:lnSpc>
              <a:spcPct val="110000"/>
            </a:lnSpc>
          </a:pPr>
          <a:r>
            <a:rPr lang="ja-JP" altLang="en-US" sz="1100" b="0" dirty="0" smtClean="0">
              <a:latin typeface="ＭＳ Ｐゴシック" pitchFamily="50" charset="-128"/>
            </a:rPr>
            <a:t>　</a:t>
          </a:r>
          <a:r>
            <a:rPr lang="ja-JP" altLang="en-US" sz="1700" b="0" dirty="0" smtClean="0">
              <a:latin typeface="ＭＳ Ｐゴシック" pitchFamily="50" charset="-128"/>
            </a:rPr>
            <a:t>初心者</a:t>
          </a:r>
          <a:endParaRPr lang="ja-JP" altLang="en-US" sz="1700" b="0" dirty="0">
            <a:latin typeface="ＭＳ Ｐゴシック" pitchFamily="50" charset="-128"/>
          </a:endParaRPr>
        </a:p>
        <a:p xmlns:a="http://schemas.openxmlformats.org/drawingml/2006/main">
          <a:pPr marL="190500" indent="-190500">
            <a:lnSpc>
              <a:spcPct val="110000"/>
            </a:lnSpc>
          </a:pPr>
          <a:r>
            <a:rPr lang="ja-JP" altLang="en-US" sz="1100" b="0" dirty="0" smtClean="0">
              <a:latin typeface="ＭＳ Ｐゴシック" pitchFamily="50" charset="-128"/>
            </a:rPr>
            <a:t>　メール</a:t>
          </a:r>
          <a:r>
            <a:rPr lang="ja-JP" altLang="en-US" sz="1100" b="0" dirty="0">
              <a:latin typeface="ＭＳ Ｐゴシック" pitchFamily="50" charset="-128"/>
            </a:rPr>
            <a:t>の</a:t>
          </a:r>
          <a:r>
            <a:rPr lang="ja-JP" altLang="en-US" sz="1100" b="0" dirty="0" smtClean="0">
              <a:latin typeface="ＭＳ Ｐゴシック" pitchFamily="50" charset="-128"/>
            </a:rPr>
            <a:t>送受信、</a:t>
          </a:r>
          <a:endParaRPr lang="en-US" altLang="ja-JP" sz="1100" b="0" dirty="0" smtClean="0">
            <a:latin typeface="ＭＳ Ｐゴシック" pitchFamily="50" charset="-128"/>
          </a:endParaRPr>
        </a:p>
        <a:p xmlns:a="http://schemas.openxmlformats.org/drawingml/2006/main">
          <a:pPr marL="190500" indent="-190500">
            <a:lnSpc>
              <a:spcPct val="110000"/>
            </a:lnSpc>
          </a:pPr>
          <a:r>
            <a:rPr lang="ja-JP" altLang="en-US" sz="1100" b="0" dirty="0" smtClean="0">
              <a:latin typeface="ＭＳ Ｐゴシック" pitchFamily="50" charset="-128"/>
            </a:rPr>
            <a:t>　ファイル添付ができる程度</a:t>
          </a:r>
          <a:endParaRPr lang="ja-JP" altLang="en-US" sz="1100" b="0" dirty="0">
            <a:latin typeface="ＭＳ Ｐゴシック" pitchFamily="50" charset="-128"/>
          </a:endParaRPr>
        </a:p>
      </cdr:txBody>
    </cdr:sp>
  </cdr:relSizeAnchor>
  <cdr:relSizeAnchor xmlns:cdr="http://schemas.openxmlformats.org/drawingml/2006/chartDrawing">
    <cdr:from>
      <cdr:x>0.10344</cdr:x>
      <cdr:y>0.66895</cdr:y>
    </cdr:from>
    <cdr:to>
      <cdr:x>0.46622</cdr:x>
      <cdr:y>0.9628</cdr:y>
    </cdr:to>
    <cdr:sp macro="" textlink="">
      <cdr:nvSpPr>
        <cdr:cNvPr id="4" name="Text Box 312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559992" y="2034344"/>
          <a:ext cx="1963978" cy="8936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90000" tIns="0" rIns="90000" bIns="46800">
          <a:spAutoFit/>
        </a:bodyPr>
        <a:lstStyle xmlns:a="http://schemas.openxmlformats.org/drawingml/2006/main">
          <a:defPPr>
            <a:defRPr lang="ja-JP"/>
          </a:defPPr>
          <a:lvl1pPr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5pPr>
          <a:lvl6pPr marL="2286000" algn="l" defTabSz="914400" rtl="0" eaLnBrk="1" latinLnBrk="0" hangingPunct="1"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6pPr>
          <a:lvl7pPr marL="2743200" algn="l" defTabSz="914400" rtl="0" eaLnBrk="1" latinLnBrk="0" hangingPunct="1"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7pPr>
          <a:lvl8pPr marL="3200400" algn="l" defTabSz="914400" rtl="0" eaLnBrk="1" latinLnBrk="0" hangingPunct="1"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8pPr>
          <a:lvl9pPr marL="3657600" algn="l" defTabSz="914400" rtl="0" eaLnBrk="1" latinLnBrk="0" hangingPunct="1"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9pPr>
        </a:lstStyle>
        <a:p xmlns:a="http://schemas.openxmlformats.org/drawingml/2006/main">
          <a:pPr marL="190500" indent="-190500">
            <a:lnSpc>
              <a:spcPct val="110000"/>
            </a:lnSpc>
          </a:pPr>
          <a:r>
            <a:rPr lang="ja-JP" altLang="en-US" sz="1700" b="0" dirty="0">
              <a:latin typeface="ＭＳ Ｐゴシック" pitchFamily="50" charset="-128"/>
            </a:rPr>
            <a:t>中級者</a:t>
          </a:r>
        </a:p>
        <a:p xmlns:a="http://schemas.openxmlformats.org/drawingml/2006/main">
          <a:pPr marL="190500" indent="-190500">
            <a:lnSpc>
              <a:spcPct val="110000"/>
            </a:lnSpc>
          </a:pPr>
          <a:r>
            <a:rPr lang="ja-JP" altLang="en-US" sz="1100" b="0" dirty="0" smtClean="0">
              <a:latin typeface="ＭＳ Ｐゴシック" pitchFamily="50" charset="-128"/>
            </a:rPr>
            <a:t>ホームページビルダー</a:t>
          </a:r>
          <a:r>
            <a:rPr lang="ja-JP" altLang="en-US" sz="1100" b="0" dirty="0">
              <a:latin typeface="ＭＳ Ｐゴシック" pitchFamily="50" charset="-128"/>
            </a:rPr>
            <a:t>で</a:t>
          </a:r>
        </a:p>
        <a:p xmlns:a="http://schemas.openxmlformats.org/drawingml/2006/main">
          <a:pPr marL="190500" indent="-190500">
            <a:lnSpc>
              <a:spcPct val="110000"/>
            </a:lnSpc>
          </a:pPr>
          <a:r>
            <a:rPr lang="ja-JP" altLang="en-US" sz="1100" b="0" dirty="0">
              <a:latin typeface="ＭＳ Ｐゴシック" pitchFamily="50" charset="-128"/>
            </a:rPr>
            <a:t>ホームページが作れる</a:t>
          </a:r>
          <a:r>
            <a:rPr lang="ja-JP" altLang="en-US" sz="1100" b="0" dirty="0" smtClean="0">
              <a:latin typeface="ＭＳ Ｐゴシック" pitchFamily="50" charset="-128"/>
            </a:rPr>
            <a:t>程度</a:t>
          </a:r>
          <a:endParaRPr lang="en-US" altLang="ja-JP" sz="1100" b="0" dirty="0" smtClean="0">
            <a:latin typeface="ＭＳ Ｐゴシック" pitchFamily="50" charset="-128"/>
          </a:endParaRPr>
        </a:p>
        <a:p xmlns:a="http://schemas.openxmlformats.org/drawingml/2006/main">
          <a:pPr marL="190500" indent="-190500">
            <a:lnSpc>
              <a:spcPct val="110000"/>
            </a:lnSpc>
          </a:pPr>
          <a:endParaRPr lang="ja-JP" altLang="en-US" sz="1100" b="0" dirty="0">
            <a:latin typeface="ＭＳ Ｐゴシック" pitchFamily="50" charset="-128"/>
          </a:endParaRPr>
        </a:p>
      </cdr:txBody>
    </cdr:sp>
  </cdr:relSizeAnchor>
  <cdr:relSizeAnchor xmlns:cdr="http://schemas.openxmlformats.org/drawingml/2006/chartDrawing">
    <cdr:from>
      <cdr:x>0.28919</cdr:x>
      <cdr:y>0.59829</cdr:y>
    </cdr:from>
    <cdr:to>
      <cdr:x>0.38013</cdr:x>
      <cdr:y>0.66173</cdr:y>
    </cdr:to>
    <cdr:sp macro="" textlink="">
      <cdr:nvSpPr>
        <cdr:cNvPr id="5" name="Line 313"/>
        <cdr:cNvSpPr>
          <a:spLocks xmlns:a="http://schemas.openxmlformats.org/drawingml/2006/main" noChangeShapeType="1"/>
        </cdr:cNvSpPr>
      </cdr:nvSpPr>
      <cdr:spPr bwMode="gray">
        <a:xfrm xmlns:a="http://schemas.openxmlformats.org/drawingml/2006/main" flipV="1">
          <a:off x="1565588" y="1819459"/>
          <a:ext cx="492317" cy="19293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rgbClr val="808080"/>
          </a:solidFill>
          <a:round/>
          <a:headEnd type="oval" w="med" len="med"/>
          <a:tailEnd type="oval" w="med" len="med"/>
        </a:ln>
        <a:effectLst xmlns:a="http://schemas.openxmlformats.org/drawingml/2006/main"/>
      </cdr:spPr>
      <cdr:txBody>
        <a:bodyPr xmlns:a="http://schemas.openxmlformats.org/drawingml/2006/main" wrap="square" lIns="90000" tIns="0" rIns="90000" bIns="46800">
          <a:spAutoFit/>
        </a:bodyPr>
        <a:lstStyle xmlns:a="http://schemas.openxmlformats.org/drawingml/2006/main">
          <a:defPPr>
            <a:defRPr lang="ja-JP"/>
          </a:defPPr>
          <a:lvl1pPr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5pPr>
          <a:lvl6pPr marL="2286000" algn="l" defTabSz="914400" rtl="0" eaLnBrk="1" latinLnBrk="0" hangingPunct="1"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6pPr>
          <a:lvl7pPr marL="2743200" algn="l" defTabSz="914400" rtl="0" eaLnBrk="1" latinLnBrk="0" hangingPunct="1"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7pPr>
          <a:lvl8pPr marL="3200400" algn="l" defTabSz="914400" rtl="0" eaLnBrk="1" latinLnBrk="0" hangingPunct="1"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8pPr>
          <a:lvl9pPr marL="3657600" algn="l" defTabSz="914400" rtl="0" eaLnBrk="1" latinLnBrk="0" hangingPunct="1"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9pPr>
        </a:lstStyle>
        <a:p xmlns:a="http://schemas.openxmlformats.org/drawingml/2006/main">
          <a:endParaRPr lang="ja-JP" altLang="en-US"/>
        </a:p>
      </cdr:txBody>
    </cdr:sp>
  </cdr:relSizeAnchor>
  <cdr:relSizeAnchor xmlns:cdr="http://schemas.openxmlformats.org/drawingml/2006/chartDrawing">
    <cdr:from>
      <cdr:x>0.09566</cdr:x>
      <cdr:y>0.20471</cdr:y>
    </cdr:from>
    <cdr:to>
      <cdr:x>0.40931</cdr:x>
      <cdr:y>0.43734</cdr:y>
    </cdr:to>
    <cdr:sp macro="" textlink="">
      <cdr:nvSpPr>
        <cdr:cNvPr id="6" name="Text Box 314"/>
        <cdr:cNvSpPr txBox="1">
          <a:spLocks xmlns:a="http://schemas.openxmlformats.org/drawingml/2006/main" noChangeArrowheads="1"/>
        </cdr:cNvSpPr>
      </cdr:nvSpPr>
      <cdr:spPr bwMode="gray">
        <a:xfrm xmlns:a="http://schemas.openxmlformats.org/drawingml/2006/main">
          <a:off x="517861" y="622549"/>
          <a:ext cx="1698004" cy="7074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90000" tIns="0" rIns="90000" bIns="46800">
          <a:spAutoFit/>
        </a:bodyPr>
        <a:lstStyle xmlns:a="http://schemas.openxmlformats.org/drawingml/2006/main">
          <a:defPPr>
            <a:defRPr lang="ja-JP"/>
          </a:defPPr>
          <a:lvl1pPr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5pPr>
          <a:lvl6pPr marL="2286000" algn="l" defTabSz="914400" rtl="0" eaLnBrk="1" latinLnBrk="0" hangingPunct="1"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6pPr>
          <a:lvl7pPr marL="2743200" algn="l" defTabSz="914400" rtl="0" eaLnBrk="1" latinLnBrk="0" hangingPunct="1"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7pPr>
          <a:lvl8pPr marL="3200400" algn="l" defTabSz="914400" rtl="0" eaLnBrk="1" latinLnBrk="0" hangingPunct="1"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8pPr>
          <a:lvl9pPr marL="3657600" algn="l" defTabSz="914400" rtl="0" eaLnBrk="1" latinLnBrk="0" hangingPunct="1"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9pPr>
        </a:lstStyle>
        <a:p xmlns:a="http://schemas.openxmlformats.org/drawingml/2006/main">
          <a:pPr>
            <a:lnSpc>
              <a:spcPct val="110000"/>
            </a:lnSpc>
          </a:pPr>
          <a:r>
            <a:rPr lang="ja-JP" altLang="en-US" sz="1700" b="0" dirty="0">
              <a:latin typeface="ＭＳ Ｐゴシック" pitchFamily="50" charset="-128"/>
            </a:rPr>
            <a:t>上級者</a:t>
          </a:r>
        </a:p>
        <a:p xmlns:a="http://schemas.openxmlformats.org/drawingml/2006/main">
          <a:pPr>
            <a:lnSpc>
              <a:spcPct val="110000"/>
            </a:lnSpc>
          </a:pPr>
          <a:r>
            <a:rPr lang="en-US" altLang="ja-JP" sz="1100" b="0" dirty="0" smtClean="0">
              <a:latin typeface="ＭＳ Ｐゴシック" pitchFamily="50" charset="-128"/>
            </a:rPr>
            <a:t>HTML</a:t>
          </a:r>
          <a:r>
            <a:rPr lang="ja-JP" altLang="en-US" sz="1100" b="0" dirty="0" smtClean="0">
              <a:latin typeface="ＭＳ Ｐゴシック" pitchFamily="50" charset="-128"/>
            </a:rPr>
            <a:t>を直接</a:t>
          </a:r>
          <a:endParaRPr lang="en-US" altLang="ja-JP" sz="1100" b="0" dirty="0" smtClean="0">
            <a:latin typeface="ＭＳ Ｐゴシック" pitchFamily="50" charset="-128"/>
          </a:endParaRPr>
        </a:p>
        <a:p xmlns:a="http://schemas.openxmlformats.org/drawingml/2006/main">
          <a:pPr>
            <a:lnSpc>
              <a:spcPct val="110000"/>
            </a:lnSpc>
          </a:pPr>
          <a:r>
            <a:rPr lang="ja-JP" altLang="en-US" sz="1100" b="0" dirty="0" smtClean="0">
              <a:latin typeface="ＭＳ Ｐゴシック" pitchFamily="50" charset="-128"/>
            </a:rPr>
            <a:t>書き換えられる程度</a:t>
          </a:r>
          <a:endParaRPr lang="ja-JP" altLang="en-US" sz="1100" b="0" dirty="0">
            <a:latin typeface="ＭＳ Ｐゴシック" pitchFamily="50" charset="-128"/>
          </a:endParaRPr>
        </a:p>
      </cdr:txBody>
    </cdr:sp>
  </cdr:relSizeAnchor>
  <cdr:relSizeAnchor xmlns:cdr="http://schemas.openxmlformats.org/drawingml/2006/chartDrawing">
    <cdr:from>
      <cdr:x>0.29095</cdr:x>
      <cdr:y>0.30154</cdr:y>
    </cdr:from>
    <cdr:to>
      <cdr:x>0.43375</cdr:x>
      <cdr:y>0.38462</cdr:y>
    </cdr:to>
    <cdr:sp macro="" textlink="">
      <cdr:nvSpPr>
        <cdr:cNvPr id="7" name="Line 315"/>
        <cdr:cNvSpPr>
          <a:spLocks xmlns:a="http://schemas.openxmlformats.org/drawingml/2006/main" noChangeShapeType="1"/>
        </cdr:cNvSpPr>
      </cdr:nvSpPr>
      <cdr:spPr bwMode="gray">
        <a:xfrm xmlns:a="http://schemas.openxmlformats.org/drawingml/2006/main">
          <a:off x="1575114" y="917024"/>
          <a:ext cx="773074" cy="25264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rgbClr val="808080"/>
          </a:solidFill>
          <a:round/>
          <a:headEnd type="oval" w="med" len="med"/>
          <a:tailEnd type="oval" w="med" len="med"/>
        </a:ln>
        <a:effectLst xmlns:a="http://schemas.openxmlformats.org/drawingml/2006/main"/>
      </cdr:spPr>
      <cdr:txBody>
        <a:bodyPr xmlns:a="http://schemas.openxmlformats.org/drawingml/2006/main" wrap="square" lIns="90000" tIns="0" rIns="90000" bIns="46800">
          <a:spAutoFit/>
        </a:bodyPr>
        <a:lstStyle xmlns:a="http://schemas.openxmlformats.org/drawingml/2006/main">
          <a:defPPr>
            <a:defRPr lang="ja-JP"/>
          </a:defPPr>
          <a:lvl1pPr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buClr>
              <a:srgbClr val="000000"/>
            </a:buClr>
            <a:buFont typeface="Wingdings 2" pitchFamily="18" charset="2"/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5pPr>
          <a:lvl6pPr marL="2286000" algn="l" defTabSz="914400" rtl="0" eaLnBrk="1" latinLnBrk="0" hangingPunct="1"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6pPr>
          <a:lvl7pPr marL="2743200" algn="l" defTabSz="914400" rtl="0" eaLnBrk="1" latinLnBrk="0" hangingPunct="1"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7pPr>
          <a:lvl8pPr marL="3200400" algn="l" defTabSz="914400" rtl="0" eaLnBrk="1" latinLnBrk="0" hangingPunct="1"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8pPr>
          <a:lvl9pPr marL="3657600" algn="l" defTabSz="914400" rtl="0" eaLnBrk="1" latinLnBrk="0" hangingPunct="1">
            <a:defRPr kumimoji="1" sz="1200" b="1" kern="1200">
              <a:solidFill>
                <a:srgbClr val="000000"/>
              </a:solidFill>
              <a:latin typeface="Arial" charset="0"/>
              <a:ea typeface="ＭＳ Ｐゴシック" pitchFamily="50" charset="-128"/>
            </a:defRPr>
          </a:lvl9pPr>
        </a:lstStyle>
        <a:p xmlns:a="http://schemas.openxmlformats.org/drawingml/2006/main">
          <a:endParaRPr lang="ja-JP" altLang="en-US"/>
        </a:p>
      </cdr:txBody>
    </cdr:sp>
  </cdr:relSizeAnchor>
  <cdr:relSizeAnchor xmlns:cdr="http://schemas.openxmlformats.org/drawingml/2006/chartDrawing">
    <cdr:from>
      <cdr:x>0.57598</cdr:x>
      <cdr:y>0.43309</cdr:y>
    </cdr:from>
    <cdr:to>
      <cdr:x>0.65163</cdr:x>
      <cdr:y>0.47381</cdr:y>
    </cdr:to>
    <cdr:sp macro="" textlink="">
      <cdr:nvSpPr>
        <cdr:cNvPr id="8" name="Line 315"/>
        <cdr:cNvSpPr>
          <a:spLocks xmlns:a="http://schemas.openxmlformats.org/drawingml/2006/main" noChangeShapeType="1"/>
        </cdr:cNvSpPr>
      </cdr:nvSpPr>
      <cdr:spPr bwMode="gray">
        <a:xfrm xmlns:a="http://schemas.openxmlformats.org/drawingml/2006/main" flipV="1">
          <a:off x="3118164" y="1317073"/>
          <a:ext cx="409575" cy="12382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rgbClr val="808080"/>
          </a:solidFill>
          <a:round/>
          <a:headEnd type="oval" w="med" len="med"/>
          <a:tailEnd type="oval" w="med" len="med"/>
        </a:ln>
        <a:effectLst xmlns:a="http://schemas.openxmlformats.org/drawingml/2006/main"/>
      </cdr:spPr>
      <cdr:txBody>
        <a:bodyPr xmlns:a="http://schemas.openxmlformats.org/drawingml/2006/main" wrap="square" lIns="90000" tIns="0" rIns="90000" bIns="46800">
          <a:spAutoFit/>
        </a:bodyPr>
        <a:lstStyle xmlns:a="http://schemas.openxmlformats.org/drawingml/2006/main">
          <a:lvl1pPr marL="0" indent="0">
            <a:defRPr sz="1100">
              <a:latin typeface="ＭＳ Ｐゴシック"/>
              <a:ea typeface="ＭＳ Ｐゴシック"/>
            </a:defRPr>
          </a:lvl1pPr>
          <a:lvl2pPr marL="457200" indent="0">
            <a:defRPr sz="1100">
              <a:latin typeface="ＭＳ Ｐゴシック"/>
              <a:ea typeface="ＭＳ Ｐゴシック"/>
            </a:defRPr>
          </a:lvl2pPr>
          <a:lvl3pPr marL="914400" indent="0">
            <a:defRPr sz="1100">
              <a:latin typeface="ＭＳ Ｐゴシック"/>
              <a:ea typeface="ＭＳ Ｐゴシック"/>
            </a:defRPr>
          </a:lvl3pPr>
          <a:lvl4pPr marL="1371600" indent="0">
            <a:defRPr sz="1100">
              <a:latin typeface="ＭＳ Ｐゴシック"/>
              <a:ea typeface="ＭＳ Ｐゴシック"/>
            </a:defRPr>
          </a:lvl4pPr>
          <a:lvl5pPr marL="1828800" indent="0">
            <a:defRPr sz="1100">
              <a:latin typeface="ＭＳ Ｐゴシック"/>
              <a:ea typeface="ＭＳ Ｐゴシック"/>
            </a:defRPr>
          </a:lvl5pPr>
          <a:lvl6pPr marL="2286000" indent="0">
            <a:defRPr sz="1100">
              <a:latin typeface="ＭＳ Ｐゴシック"/>
              <a:ea typeface="ＭＳ Ｐゴシック"/>
            </a:defRPr>
          </a:lvl6pPr>
          <a:lvl7pPr marL="2743200" indent="0">
            <a:defRPr sz="1100">
              <a:latin typeface="ＭＳ Ｐゴシック"/>
              <a:ea typeface="ＭＳ Ｐゴシック"/>
            </a:defRPr>
          </a:lvl7pPr>
          <a:lvl8pPr marL="3200400" indent="0">
            <a:defRPr sz="1100">
              <a:latin typeface="ＭＳ Ｐゴシック"/>
              <a:ea typeface="ＭＳ Ｐゴシック"/>
            </a:defRPr>
          </a:lvl8pPr>
          <a:lvl9pPr marL="3657600" indent="0">
            <a:defRPr sz="1100">
              <a:latin typeface="ＭＳ Ｐゴシック"/>
              <a:ea typeface="ＭＳ Ｐゴシック"/>
            </a:defRPr>
          </a:lvl9pPr>
        </a:lstStyle>
        <a:p xmlns:a="http://schemas.openxmlformats.org/drawingml/2006/main">
          <a:endParaRPr lang="ja-JP" alt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808" tIns="66903" rIns="133808" bIns="66903" numCol="1" anchor="t" anchorCtr="0" compatLnSpc="1">
            <a:prstTxWarp prst="textNoShape">
              <a:avLst/>
            </a:prstTxWarp>
          </a:bodyPr>
          <a:lstStyle>
            <a:lvl1pPr defTabSz="1338596">
              <a:defRPr sz="19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863" y="0"/>
            <a:ext cx="4308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808" tIns="66903" rIns="133808" bIns="66903" numCol="1" anchor="t" anchorCtr="0" compatLnSpc="1">
            <a:prstTxWarp prst="textNoShape">
              <a:avLst/>
            </a:prstTxWarp>
          </a:bodyPr>
          <a:lstStyle>
            <a:lvl1pPr algn="r" defTabSz="1338596">
              <a:defRPr sz="19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3647738"/>
            <a:ext cx="4308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808" tIns="66903" rIns="133808" bIns="66903" numCol="1" anchor="b" anchorCtr="0" compatLnSpc="1">
            <a:prstTxWarp prst="textNoShape">
              <a:avLst/>
            </a:prstTxWarp>
          </a:bodyPr>
          <a:lstStyle>
            <a:lvl1pPr defTabSz="1338596">
              <a:defRPr sz="19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863" y="13647738"/>
            <a:ext cx="4308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808" tIns="66903" rIns="133808" bIns="66903" numCol="1" anchor="b" anchorCtr="0" compatLnSpc="1">
            <a:prstTxWarp prst="textNoShape">
              <a:avLst/>
            </a:prstTxWarp>
          </a:bodyPr>
          <a:lstStyle>
            <a:lvl1pPr algn="r" defTabSz="1338596">
              <a:defRPr sz="19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C127BAC-60FE-4121-8D90-CF6AB07C422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939724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808" tIns="66903" rIns="133808" bIns="66903" numCol="1" anchor="t" anchorCtr="0" compatLnSpc="1">
            <a:prstTxWarp prst="textNoShape">
              <a:avLst/>
            </a:prstTxWarp>
          </a:bodyPr>
          <a:lstStyle>
            <a:lvl1pPr defTabSz="1338596">
              <a:defRPr sz="19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863" y="0"/>
            <a:ext cx="4308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808" tIns="66903" rIns="133808" bIns="66903" numCol="1" anchor="t" anchorCtr="0" compatLnSpc="1">
            <a:prstTxWarp prst="textNoShape">
              <a:avLst/>
            </a:prstTxWarp>
          </a:bodyPr>
          <a:lstStyle>
            <a:lvl1pPr algn="r" defTabSz="1338596">
              <a:defRPr sz="19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77950" y="1076325"/>
            <a:ext cx="7183438" cy="5387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563" y="6824663"/>
            <a:ext cx="7288212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808" tIns="66903" rIns="133808" bIns="66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7738"/>
            <a:ext cx="4308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808" tIns="66903" rIns="133808" bIns="66903" numCol="1" anchor="b" anchorCtr="0" compatLnSpc="1">
            <a:prstTxWarp prst="textNoShape">
              <a:avLst/>
            </a:prstTxWarp>
          </a:bodyPr>
          <a:lstStyle>
            <a:lvl1pPr defTabSz="1338596">
              <a:defRPr sz="19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863" y="13647738"/>
            <a:ext cx="4308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808" tIns="66903" rIns="133808" bIns="66903" numCol="1" anchor="b" anchorCtr="0" compatLnSpc="1">
            <a:prstTxWarp prst="textNoShape">
              <a:avLst/>
            </a:prstTxWarp>
          </a:bodyPr>
          <a:lstStyle>
            <a:lvl1pPr algn="r" defTabSz="1338596">
              <a:defRPr sz="19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3168054-1768-4C31-A334-17857F65955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92008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5088"/>
            <a:fld id="{320E391D-05B7-40A4-9F23-A2C9E765A75E}" type="slidenum">
              <a:rPr lang="en-US" altLang="ja-JP" smtClean="0"/>
              <a:pPr defTabSz="1335088"/>
              <a:t>0</a:t>
            </a:fld>
            <a:endParaRPr lang="en-US" altLang="ja-JP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9538" y="1076325"/>
            <a:ext cx="7185025" cy="538797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5088"/>
            <a:fld id="{946BBB71-7263-447F-A413-258401AFFB44}" type="slidenum">
              <a:rPr lang="en-US" altLang="ja-JP" smtClean="0"/>
              <a:pPr defTabSz="1335088"/>
              <a:t>9</a:t>
            </a:fld>
            <a:endParaRPr lang="en-US" altLang="ja-JP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9538" y="1076325"/>
            <a:ext cx="7188200" cy="53911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563" y="6823075"/>
            <a:ext cx="7288212" cy="6469063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5634038" y="13647738"/>
            <a:ext cx="4305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808" tIns="66903" rIns="133808" bIns="66903" anchor="b"/>
          <a:lstStyle/>
          <a:p>
            <a:pPr algn="r" defTabSz="1335088"/>
            <a:fld id="{4B9DAFBD-ED2E-4333-96DF-083E4F16331F}" type="slidenum">
              <a:rPr lang="ja-JP" altLang="en-US" sz="1900">
                <a:latin typeface="Times New Roman" pitchFamily="18" charset="0"/>
              </a:rPr>
              <a:pPr algn="r" defTabSz="1335088"/>
              <a:t>10</a:t>
            </a:fld>
            <a:endParaRPr lang="en-US" altLang="ja-JP" sz="190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9538" y="1076325"/>
            <a:ext cx="7189787" cy="53927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8B30EC97-0902-4778-86E9-1144E5CEC12D}" type="slidenum">
              <a:rPr lang="en-US" altLang="ja-JP" smtClean="0"/>
              <a:pPr defTabSz="1333500"/>
              <a:t>12</a:t>
            </a:fld>
            <a:endParaRPr lang="en-US" altLang="ja-JP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F7E8E03-B04E-46F3-98EC-475D15442843}" type="slidenum">
              <a:rPr lang="en-US" altLang="ja-JP" smtClean="0"/>
              <a:pPr defTabSz="1333500"/>
              <a:t>13</a:t>
            </a:fld>
            <a:endParaRPr lang="en-US" altLang="ja-JP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1076325"/>
            <a:ext cx="7191375" cy="539273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6824663"/>
            <a:ext cx="7291388" cy="6467475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5088"/>
            <a:fld id="{DF4757F8-962C-4B74-B577-3553F829AAF7}" type="slidenum">
              <a:rPr lang="en-US" altLang="ja-JP" smtClean="0"/>
              <a:pPr defTabSz="1335088"/>
              <a:t>14</a:t>
            </a:fld>
            <a:endParaRPr lang="en-US" altLang="ja-JP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25" y="1077913"/>
            <a:ext cx="7181850" cy="5386387"/>
          </a:xfrm>
          <a:ln/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25" y="1077913"/>
            <a:ext cx="7181850" cy="5386387"/>
          </a:xfrm>
          <a:ln/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25" y="1077913"/>
            <a:ext cx="7181850" cy="5386387"/>
          </a:xfrm>
          <a:ln/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8B30EC97-0902-4778-86E9-1144E5CEC12D}" type="slidenum">
              <a:rPr lang="en-US" altLang="ja-JP" smtClean="0"/>
              <a:pPr defTabSz="1333500"/>
              <a:t>18</a:t>
            </a:fld>
            <a:endParaRPr lang="en-US" altLang="ja-JP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5088"/>
            <a:fld id="{6E95EAD0-029E-4EB3-A3E0-559FD4C056F6}" type="slidenum">
              <a:rPr lang="en-US" altLang="ja-JP" smtClean="0"/>
              <a:pPr defTabSz="1335088"/>
              <a:t>19</a:t>
            </a:fld>
            <a:endParaRPr lang="en-US" altLang="ja-JP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8B30EC97-0902-4778-86E9-1144E5CEC12D}" type="slidenum">
              <a:rPr lang="en-US" altLang="ja-JP" smtClean="0"/>
              <a:pPr defTabSz="1333500"/>
              <a:t>20</a:t>
            </a:fld>
            <a:endParaRPr lang="en-US" altLang="ja-JP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4718"/>
            <a:fld id="{6E95EAD0-029E-4EB3-A3E0-559FD4C056F6}" type="slidenum">
              <a:rPr lang="en-US" altLang="ja-JP" smtClean="0"/>
              <a:pPr defTabSz="1334718"/>
              <a:t>21</a:t>
            </a:fld>
            <a:endParaRPr lang="en-US" altLang="ja-JP" dirty="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xmlns="" val="4130155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8B30EC97-0902-4778-86E9-1144E5CEC12D}" type="slidenum">
              <a:rPr lang="en-US" altLang="ja-JP" smtClean="0"/>
              <a:pPr defTabSz="1333500"/>
              <a:t>22</a:t>
            </a:fld>
            <a:endParaRPr lang="en-US" altLang="ja-JP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5634038" y="13647738"/>
            <a:ext cx="4305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808" tIns="66903" rIns="133808" bIns="66903" anchor="b"/>
          <a:lstStyle/>
          <a:p>
            <a:pPr algn="r" defTabSz="1335088"/>
            <a:fld id="{86CABDEF-97C0-4D97-B8C9-17A297C5507E}" type="slidenum">
              <a:rPr lang="ja-JP" altLang="en-US" sz="1900">
                <a:latin typeface="Times New Roman" pitchFamily="18" charset="0"/>
              </a:rPr>
              <a:pPr algn="r" defTabSz="1335088"/>
              <a:t>23</a:t>
            </a:fld>
            <a:endParaRPr lang="en-US" altLang="ja-JP" sz="190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9538" y="1076325"/>
            <a:ext cx="7189787" cy="5392738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5630863" y="13647738"/>
            <a:ext cx="4308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808" tIns="66903" rIns="133808" bIns="66903" anchor="b"/>
          <a:lstStyle/>
          <a:p>
            <a:pPr algn="r" defTabSz="1335088"/>
            <a:fld id="{EA2422FE-AAE9-4A91-A5B7-98C80F09C8A3}" type="slidenum">
              <a:rPr lang="ja-JP" altLang="en-US" sz="1900">
                <a:latin typeface="Times New Roman" pitchFamily="18" charset="0"/>
              </a:rPr>
              <a:pPr algn="r" defTabSz="1335088"/>
              <a:t>24</a:t>
            </a:fld>
            <a:endParaRPr lang="en-US" altLang="ja-JP" sz="190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4300" y="1076325"/>
            <a:ext cx="7189788" cy="5392738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8738" y="6824663"/>
            <a:ext cx="7281862" cy="6467475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5629275" y="13647738"/>
            <a:ext cx="43100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822" tIns="66910" rIns="133822" bIns="66910" anchor="b"/>
          <a:lstStyle/>
          <a:p>
            <a:pPr algn="r" defTabSz="1335088"/>
            <a:fld id="{59E7A264-A093-4B00-9155-CE175D64DF01}" type="slidenum">
              <a:rPr lang="en-US" altLang="ja-JP" sz="1900">
                <a:latin typeface="Times New Roman" pitchFamily="18" charset="0"/>
              </a:rPr>
              <a:pPr algn="r" defTabSz="1335088"/>
              <a:t>25</a:t>
            </a:fld>
            <a:endParaRPr lang="en-US" altLang="ja-JP" sz="190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9538" y="1076325"/>
            <a:ext cx="7189787" cy="5392738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563" y="6823075"/>
            <a:ext cx="7288212" cy="6469063"/>
          </a:xfrm>
          <a:noFill/>
          <a:ln/>
        </p:spPr>
        <p:txBody>
          <a:bodyPr lIns="133822" tIns="66910" rIns="133822" bIns="66910"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25" y="1077913"/>
            <a:ext cx="7181850" cy="5386387"/>
          </a:xfrm>
          <a:ln/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25" y="1077913"/>
            <a:ext cx="7181850" cy="5386387"/>
          </a:xfrm>
          <a:ln/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5088"/>
            <a:fld id="{B8E4EB53-0A3E-4611-BE34-545B1C0D29CA}" type="slidenum">
              <a:rPr lang="en-US" altLang="ja-JP" smtClean="0"/>
              <a:pPr defTabSz="1335088"/>
              <a:t>28</a:t>
            </a:fld>
            <a:endParaRPr lang="en-US" altLang="ja-JP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5088"/>
            <a:fld id="{FC31B8E7-5ED7-4B51-A199-ED3A2B1E42CC}" type="slidenum">
              <a:rPr lang="en-US" altLang="ja-JP" smtClean="0"/>
              <a:pPr defTabSz="1335088"/>
              <a:t>29</a:t>
            </a:fld>
            <a:endParaRPr lang="en-US" altLang="ja-JP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5629278" y="13650917"/>
            <a:ext cx="43084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17" tIns="46056" rIns="92117" bIns="46056" anchor="b"/>
          <a:lstStyle/>
          <a:p>
            <a:pPr algn="r"/>
            <a:fld id="{6AA99BAF-5DE5-4D20-A03F-0AC6C40F5A6A}" type="slidenum">
              <a:rPr lang="en-US" altLang="ja-JP" sz="1200"/>
              <a:pPr algn="r"/>
              <a:t>30</a:t>
            </a:fld>
            <a:endParaRPr lang="en-US" altLang="ja-JP" sz="1200" dirty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xmlns="" val="37341080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5629278" y="13650913"/>
            <a:ext cx="4308475" cy="71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715" tIns="66856" rIns="133715" bIns="66856" anchor="b"/>
          <a:lstStyle/>
          <a:p>
            <a:pPr algn="r"/>
            <a:fld id="{1EE74CCE-7DF7-4D1D-A83A-0B0A1D256ADA}" type="slidenum">
              <a:rPr lang="en-US" altLang="ja-JP" sz="1700"/>
              <a:pPr algn="r"/>
              <a:t>31</a:t>
            </a:fld>
            <a:endParaRPr lang="en-US" altLang="ja-JP" sz="1700" dirty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xmlns="" val="37272610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11059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4718"/>
            <a:fld id="{8C3202F2-2049-477E-921E-9CCAB466E872}" type="slidenum">
              <a:rPr lang="en-US" altLang="ja-JP" smtClean="0"/>
              <a:pPr defTabSz="1334718"/>
              <a:t>32</a:t>
            </a:fld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10153931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1116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4718"/>
            <a:fld id="{4766A4FA-2D2C-4CAD-91FC-DE6A61A4F2DD}" type="slidenum">
              <a:rPr lang="en-US" altLang="ja-JP" smtClean="0"/>
              <a:pPr defTabSz="1334718"/>
              <a:t>33</a:t>
            </a:fld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32802352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5629279" y="13650917"/>
            <a:ext cx="4310064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744" tIns="66872" rIns="133744" bIns="66872" anchor="b"/>
          <a:lstStyle/>
          <a:p>
            <a:pPr algn="r" defTabSz="1333132"/>
            <a:fld id="{E0F4F9DD-B3E9-4F85-8C05-035F7A1936A8}" type="slidenum">
              <a:rPr lang="en-US" altLang="ja-JP" sz="1900">
                <a:latin typeface="Times New Roman" pitchFamily="18" charset="0"/>
              </a:rPr>
              <a:pPr algn="r" defTabSz="1333132"/>
              <a:t>34</a:t>
            </a:fld>
            <a:endParaRPr lang="en-US" altLang="ja-JP" sz="1900" dirty="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1076325"/>
            <a:ext cx="7189787" cy="5392738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6824667"/>
            <a:ext cx="7291388" cy="6467475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xmlns="" val="26295857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11366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4718"/>
            <a:fld id="{2F648ACD-5B9B-48D3-BCBB-F34F828370B6}" type="slidenum">
              <a:rPr lang="en-US" altLang="ja-JP" smtClean="0"/>
              <a:pPr defTabSz="1334718"/>
              <a:t>35</a:t>
            </a:fld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9126723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1730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0980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4718"/>
            <a:fld id="{13594E36-02BF-4D77-A54D-3C76A54A2CD1}" type="slidenum">
              <a:rPr lang="en-US" altLang="ja-JP" smtClean="0"/>
              <a:pPr defTabSz="1334718"/>
              <a:t>38</a:t>
            </a:fld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1787107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1187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4718"/>
            <a:fld id="{0D1505D5-9096-4BB6-95EA-A6DCBCD3171F}" type="slidenum">
              <a:rPr lang="en-US" altLang="ja-JP" smtClean="0">
                <a:ea typeface="ＭＳ Ｐゴシック" charset="-128"/>
              </a:rPr>
              <a:pPr defTabSz="1334718"/>
              <a:t>39</a:t>
            </a:fld>
            <a:endParaRPr lang="en-US" altLang="ja-JP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3167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1187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5088"/>
            <a:fld id="{95605D6A-3B1B-4ED0-81C8-5B9E28A21B46}" type="slidenum">
              <a:rPr lang="en-US" altLang="ja-JP" smtClean="0"/>
              <a:pPr defTabSz="1335088"/>
              <a:t>41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5088"/>
            <a:fld id="{AC1EC2CC-DD5B-43C8-A521-BBF4534DB068}" type="slidenum">
              <a:rPr lang="en-US" altLang="ja-JP" smtClean="0"/>
              <a:pPr defTabSz="1335088"/>
              <a:t>42</a:t>
            </a:fld>
            <a:endParaRPr lang="en-US" altLang="ja-JP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1239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4718"/>
            <a:fld id="{B044381C-E07D-41BF-AC07-5F42ED4B7A41}" type="slidenum">
              <a:rPr lang="en-US" altLang="ja-JP" smtClean="0"/>
              <a:pPr defTabSz="1334718"/>
              <a:t>43</a:t>
            </a:fld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36135365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5630868" y="13650913"/>
            <a:ext cx="4306886" cy="71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738" tIns="66869" rIns="133738" bIns="66869" anchor="b"/>
          <a:lstStyle/>
          <a:p>
            <a:pPr algn="r" defTabSz="1331545"/>
            <a:fld id="{6312354B-AE8B-4DCB-883D-0952CE919D6B}" type="slidenum">
              <a:rPr lang="en-US" altLang="ja-JP" sz="1700"/>
              <a:pPr algn="r" defTabSz="1331545"/>
              <a:t>44</a:t>
            </a:fld>
            <a:endParaRPr lang="en-US" altLang="ja-JP" sz="1700" dirty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7744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12800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320"/>
            <a:fld id="{3E88A268-98EF-457C-98E9-BEC28E4F186C}" type="slidenum">
              <a:rPr lang="en-US" altLang="ja-JP" smtClean="0">
                <a:ea typeface="ＭＳ Ｐゴシック" charset="-128"/>
              </a:rPr>
              <a:pPr defTabSz="917320"/>
              <a:t>45</a:t>
            </a:fld>
            <a:endParaRPr lang="en-US" altLang="ja-JP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7313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5088"/>
            <a:fld id="{0607371B-AE8C-41FE-8200-EEB917D10CF7}" type="slidenum">
              <a:rPr lang="en-US" altLang="ja-JP" smtClean="0"/>
              <a:pPr defTabSz="1335088"/>
              <a:t>46</a:t>
            </a:fld>
            <a:endParaRPr lang="en-US" altLang="ja-JP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13005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5088"/>
            <a:fld id="{5DE28E76-454A-4271-A593-FF824911225C}" type="slidenum">
              <a:rPr lang="en-US" altLang="ja-JP" smtClean="0"/>
              <a:pPr defTabSz="1335088"/>
              <a:t>47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13107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4718"/>
            <a:fld id="{A631E515-B6D3-4224-82C9-07F49B4FA1CC}" type="slidenum">
              <a:rPr lang="en-US" altLang="ja-JP" smtClean="0"/>
              <a:pPr defTabSz="1334718"/>
              <a:t>48</a:t>
            </a:fld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1435450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1321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5088"/>
            <a:fld id="{DAA81662-0106-4856-9769-535726EC140C}" type="slidenum">
              <a:rPr lang="en-US" altLang="ja-JP" smtClean="0"/>
              <a:pPr defTabSz="1335088"/>
              <a:t>49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31576024-F6EF-4BEA-B99F-86AAE6E0A994}" type="slidenum">
              <a:rPr lang="en-US" altLang="ja-JP" smtClean="0"/>
              <a:pPr defTabSz="1333500"/>
              <a:t>4</a:t>
            </a:fld>
            <a:endParaRPr lang="en-US" altLang="ja-JP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13312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4718"/>
            <a:fld id="{129D2DD3-87CB-4083-8F08-AD89ABA2A20A}" type="slidenum">
              <a:rPr lang="en-US" altLang="ja-JP" smtClean="0"/>
              <a:pPr defTabSz="1334718"/>
              <a:t>50</a:t>
            </a:fld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25911273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6363" y="1076325"/>
            <a:ext cx="7191375" cy="5392738"/>
          </a:xfrm>
          <a:ln/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2290607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6363" y="1076325"/>
            <a:ext cx="7191375" cy="5392738"/>
          </a:xfrm>
          <a:ln/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146232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5088"/>
            <a:fld id="{CE2741B9-7D96-4360-A4B7-4729E6CA02DC}" type="slidenum">
              <a:rPr lang="en-US" altLang="ja-JP" smtClean="0"/>
              <a:pPr defTabSz="1335088"/>
              <a:t>53</a:t>
            </a:fld>
            <a:endParaRPr lang="en-US" altLang="ja-JP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5088"/>
            <a:fld id="{F56EEB07-3C3A-41CE-927D-8A1974328FEB}" type="slidenum">
              <a:rPr lang="en-US" altLang="ja-JP" smtClean="0">
                <a:ea typeface="ＭＳ Ｐゴシック" charset="-128"/>
              </a:rPr>
              <a:pPr defTabSz="1335088"/>
              <a:t>54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9538" y="1076325"/>
            <a:ext cx="7189787" cy="539273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563" y="6823075"/>
            <a:ext cx="7288212" cy="6469063"/>
          </a:xfrm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908"/>
            <a:fld id="{2AACB4C5-A170-49F9-9982-E1FC950403E3}" type="slidenum">
              <a:rPr lang="en-US" altLang="ja-JP" smtClean="0">
                <a:ea typeface="ＭＳ Ｐゴシック" charset="-128"/>
              </a:rPr>
              <a:pPr defTabSz="918908"/>
              <a:t>55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6363" y="1076325"/>
            <a:ext cx="7194550" cy="5395913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3355931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6363" y="1076325"/>
            <a:ext cx="7191375" cy="5392738"/>
          </a:xfrm>
          <a:ln/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284226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5630864" y="13647739"/>
            <a:ext cx="4308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3770" tIns="66884" rIns="133770" bIns="66884" anchor="b"/>
          <a:lstStyle/>
          <a:p>
            <a:pPr algn="r" defTabSz="1334718"/>
            <a:fld id="{1DA72BC2-CE33-4392-870C-C607B998CC01}" type="slidenum">
              <a:rPr lang="en-US" altLang="ja-JP" sz="1900">
                <a:latin typeface="Times New Roman" pitchFamily="18" charset="0"/>
              </a:rPr>
              <a:pPr algn="r" defTabSz="1334718"/>
              <a:t>7</a:t>
            </a:fld>
            <a:endParaRPr lang="en-US" altLang="ja-JP" sz="1900" dirty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xmlns="" val="182976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8B30EC97-0902-4778-86E9-1144E5CEC12D}" type="slidenum">
              <a:rPr lang="en-US" altLang="ja-JP" smtClean="0"/>
              <a:pPr defTabSz="1333500"/>
              <a:t>8</a:t>
            </a:fld>
            <a:endParaRPr lang="en-US" altLang="ja-JP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86423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タイトル プレースホルダ 1"/>
          <p:cNvSpPr>
            <a:spLocks noGrp="1"/>
          </p:cNvSpPr>
          <p:nvPr>
            <p:ph type="ctrTitle"/>
          </p:nvPr>
        </p:nvSpPr>
        <p:spPr>
          <a:xfrm>
            <a:off x="2484438" y="2778125"/>
            <a:ext cx="5973762" cy="579438"/>
          </a:xfrm>
        </p:spPr>
        <p:txBody>
          <a:bodyPr rIns="18000" anchor="ctr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12" name="テキスト プレースホルダ 2"/>
          <p:cNvSpPr>
            <a:spLocks noGrp="1"/>
          </p:cNvSpPr>
          <p:nvPr>
            <p:ph type="subTitle" idx="1"/>
          </p:nvPr>
        </p:nvSpPr>
        <p:spPr>
          <a:xfrm>
            <a:off x="1371600" y="4581525"/>
            <a:ext cx="6400800" cy="10572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03238" y="6618288"/>
            <a:ext cx="4724400" cy="1603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ja-JP"/>
              <a:t>Copyright ｃ200</a:t>
            </a:r>
            <a:r>
              <a:rPr lang="en-US" altLang="ja-JP"/>
              <a:t>8</a:t>
            </a:r>
            <a:r>
              <a:rPr lang="ja-JP" altLang="ja-JP"/>
              <a:t>, 株）WEBマーケティング総合研究所</a:t>
            </a:r>
            <a:r>
              <a:rPr lang="ja-JP" altLang="en-US"/>
              <a:t> </a:t>
            </a:r>
            <a:r>
              <a:rPr lang="ja-JP" altLang="ja-JP"/>
              <a:t> all Right Reserved.</a:t>
            </a: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B82C-A249-408E-96AA-89E52F8BE7E7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00850" y="76200"/>
            <a:ext cx="2224088" cy="32448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23825" y="76200"/>
            <a:ext cx="6524625" cy="32448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03238" y="6618288"/>
            <a:ext cx="4724400" cy="1603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ja-JP"/>
              <a:t>Copyright ｃ200</a:t>
            </a:r>
            <a:r>
              <a:rPr lang="en-US" altLang="ja-JP"/>
              <a:t>8</a:t>
            </a:r>
            <a:r>
              <a:rPr lang="ja-JP" altLang="ja-JP"/>
              <a:t>, 株）WEBマーケティング総合研究所</a:t>
            </a:r>
            <a:r>
              <a:rPr lang="ja-JP" altLang="en-US"/>
              <a:t> </a:t>
            </a:r>
            <a:r>
              <a:rPr lang="ja-JP" altLang="ja-JP"/>
              <a:t> all Right Reserved.</a:t>
            </a: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CF24-5F76-4350-AC61-114C177CD3E2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8497888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839788"/>
            <a:ext cx="3240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300" y="381000"/>
            <a:ext cx="2592388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サブタイトル 2"/>
          <p:cNvSpPr txBox="1">
            <a:spLocks/>
          </p:cNvSpPr>
          <p:nvPr/>
        </p:nvSpPr>
        <p:spPr>
          <a:xfrm>
            <a:off x="1863725" y="5429250"/>
            <a:ext cx="5416550" cy="5905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ja-JP" altLang="en-US" sz="2000" b="1" dirty="0">
                <a:latin typeface="ＭＳ Ｐゴシック" pitchFamily="50" charset="-128"/>
              </a:rPr>
              <a:t>株式会社</a:t>
            </a:r>
            <a:r>
              <a:rPr lang="en-US" altLang="ja-JP" sz="2000" b="1" dirty="0">
                <a:latin typeface="ＭＳ Ｐゴシック" pitchFamily="50" charset="-128"/>
              </a:rPr>
              <a:t>WEB</a:t>
            </a:r>
            <a:r>
              <a:rPr lang="ja-JP" altLang="en-US" sz="2000" b="1" dirty="0">
                <a:latin typeface="ＭＳ Ｐゴシック" pitchFamily="50" charset="-128"/>
              </a:rPr>
              <a:t>マーケティング総合研究所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</a:t>
            </a:r>
            <a:r>
              <a:rPr lang="ja-JP" altLang="en-US"/>
              <a:t>ｃ</a:t>
            </a:r>
            <a:r>
              <a:rPr lang="en-US" altLang="ja-JP"/>
              <a:t>2008, </a:t>
            </a:r>
            <a:r>
              <a:rPr lang="ja-JP" altLang="en-US"/>
              <a:t>株）</a:t>
            </a:r>
            <a:r>
              <a:rPr lang="en-US" altLang="ja-JP"/>
              <a:t>WEB</a:t>
            </a:r>
            <a:r>
              <a:rPr lang="ja-JP" altLang="en-US"/>
              <a:t>マーケティング総合研究所  </a:t>
            </a:r>
            <a:r>
              <a:rPr lang="en-US" altLang="ja-JP"/>
              <a:t>all Right Reserved.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830A-28FC-45D6-A76B-AF03622DA994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</a:t>
            </a:r>
            <a:r>
              <a:rPr lang="ja-JP" altLang="en-US"/>
              <a:t>ｃ</a:t>
            </a:r>
            <a:r>
              <a:rPr lang="en-US" altLang="ja-JP"/>
              <a:t>2008, </a:t>
            </a:r>
            <a:r>
              <a:rPr lang="ja-JP" altLang="en-US"/>
              <a:t>株）</a:t>
            </a:r>
            <a:r>
              <a:rPr lang="en-US" altLang="ja-JP"/>
              <a:t>WEB</a:t>
            </a:r>
            <a:r>
              <a:rPr lang="ja-JP" altLang="en-US"/>
              <a:t>マーケティング総合研究所  </a:t>
            </a:r>
            <a:r>
              <a:rPr lang="en-US" altLang="ja-JP"/>
              <a:t>all Right Reserved.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3E562-0233-4538-A2B3-6790BC50195E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</a:t>
            </a:r>
            <a:r>
              <a:rPr lang="ja-JP" altLang="en-US"/>
              <a:t>ｃ</a:t>
            </a:r>
            <a:r>
              <a:rPr lang="en-US" altLang="ja-JP"/>
              <a:t>2008, </a:t>
            </a:r>
            <a:r>
              <a:rPr lang="ja-JP" altLang="en-US"/>
              <a:t>株）</a:t>
            </a:r>
            <a:r>
              <a:rPr lang="en-US" altLang="ja-JP"/>
              <a:t>WEB</a:t>
            </a:r>
            <a:r>
              <a:rPr lang="ja-JP" altLang="en-US"/>
              <a:t>マーケティング総合研究所  </a:t>
            </a:r>
            <a:r>
              <a:rPr lang="en-US" altLang="ja-JP"/>
              <a:t>all Right Reserved.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ECE0D-FBA6-43EE-B18B-0E1DDE448E7C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</a:t>
            </a:r>
            <a:r>
              <a:rPr lang="ja-JP" altLang="en-US"/>
              <a:t>ｃ</a:t>
            </a:r>
            <a:r>
              <a:rPr lang="en-US" altLang="ja-JP"/>
              <a:t>2008, </a:t>
            </a:r>
            <a:r>
              <a:rPr lang="ja-JP" altLang="en-US"/>
              <a:t>株）</a:t>
            </a:r>
            <a:r>
              <a:rPr lang="en-US" altLang="ja-JP"/>
              <a:t>WEB</a:t>
            </a:r>
            <a:r>
              <a:rPr lang="ja-JP" altLang="en-US"/>
              <a:t>マーケティング総合研究所  </a:t>
            </a:r>
            <a:r>
              <a:rPr lang="en-US" altLang="ja-JP"/>
              <a:t>all Right Reserved.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86361-9625-4FED-AD13-DC176FE91F51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</a:t>
            </a:r>
            <a:r>
              <a:rPr lang="ja-JP" altLang="en-US"/>
              <a:t>ｃ</a:t>
            </a:r>
            <a:r>
              <a:rPr lang="en-US" altLang="ja-JP"/>
              <a:t>2008, </a:t>
            </a:r>
            <a:r>
              <a:rPr lang="ja-JP" altLang="en-US"/>
              <a:t>株）</a:t>
            </a:r>
            <a:r>
              <a:rPr lang="en-US" altLang="ja-JP"/>
              <a:t>WEB</a:t>
            </a:r>
            <a:r>
              <a:rPr lang="ja-JP" altLang="en-US"/>
              <a:t>マーケティング総合研究所  </a:t>
            </a:r>
            <a:r>
              <a:rPr lang="en-US" altLang="ja-JP"/>
              <a:t>all Right Reserved.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4CC0D-9EF9-4A1A-850C-8475E16BBCC3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</a:t>
            </a:r>
            <a:r>
              <a:rPr lang="ja-JP" altLang="en-US"/>
              <a:t>ｃ</a:t>
            </a:r>
            <a:r>
              <a:rPr lang="en-US" altLang="ja-JP"/>
              <a:t>2008, </a:t>
            </a:r>
            <a:r>
              <a:rPr lang="ja-JP" altLang="en-US"/>
              <a:t>株）</a:t>
            </a:r>
            <a:r>
              <a:rPr lang="en-US" altLang="ja-JP"/>
              <a:t>WEB</a:t>
            </a:r>
            <a:r>
              <a:rPr lang="ja-JP" altLang="en-US"/>
              <a:t>マーケティング総合研究所  </a:t>
            </a:r>
            <a:r>
              <a:rPr lang="en-US" altLang="ja-JP"/>
              <a:t>all Right Reserved.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E3A8B-0EC4-410A-9025-80A434F61793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</a:t>
            </a:r>
            <a:r>
              <a:rPr lang="ja-JP" altLang="en-US"/>
              <a:t>ｃ</a:t>
            </a:r>
            <a:r>
              <a:rPr lang="en-US" altLang="ja-JP"/>
              <a:t>2008, </a:t>
            </a:r>
            <a:r>
              <a:rPr lang="ja-JP" altLang="en-US"/>
              <a:t>株）</a:t>
            </a:r>
            <a:r>
              <a:rPr lang="en-US" altLang="ja-JP"/>
              <a:t>WEB</a:t>
            </a:r>
            <a:r>
              <a:rPr lang="ja-JP" altLang="en-US"/>
              <a:t>マーケティング総合研究所  </a:t>
            </a:r>
            <a:r>
              <a:rPr lang="en-US" altLang="ja-JP"/>
              <a:t>all Right Reserved.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D9D1C-2976-4BC2-814F-BBA4C9758A69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BA02C-FAA4-4574-9FCF-76EBB3F926F1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</a:t>
            </a:r>
            <a:r>
              <a:rPr lang="ja-JP" altLang="en-US"/>
              <a:t>ｃ</a:t>
            </a:r>
            <a:r>
              <a:rPr lang="en-US" altLang="ja-JP"/>
              <a:t>2008, </a:t>
            </a:r>
            <a:r>
              <a:rPr lang="ja-JP" altLang="en-US"/>
              <a:t>株）</a:t>
            </a:r>
            <a:r>
              <a:rPr lang="en-US" altLang="ja-JP"/>
              <a:t>WEB</a:t>
            </a:r>
            <a:r>
              <a:rPr lang="ja-JP" altLang="en-US"/>
              <a:t>マーケティング総合研究所  </a:t>
            </a:r>
            <a:r>
              <a:rPr lang="en-US" altLang="ja-JP"/>
              <a:t>all Right Reserved.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DD5CC-3C7D-4CAC-85BB-D58EBC58A20B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</a:t>
            </a:r>
            <a:r>
              <a:rPr lang="ja-JP" altLang="en-US"/>
              <a:t>ｃ</a:t>
            </a:r>
            <a:r>
              <a:rPr lang="en-US" altLang="ja-JP"/>
              <a:t>2008, </a:t>
            </a:r>
            <a:r>
              <a:rPr lang="ja-JP" altLang="en-US"/>
              <a:t>株）</a:t>
            </a:r>
            <a:r>
              <a:rPr lang="en-US" altLang="ja-JP"/>
              <a:t>WEB</a:t>
            </a:r>
            <a:r>
              <a:rPr lang="ja-JP" altLang="en-US"/>
              <a:t>マーケティング総合研究所  </a:t>
            </a:r>
            <a:r>
              <a:rPr lang="en-US" altLang="ja-JP"/>
              <a:t>all Right Reserved.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F52D5-3D6D-42BA-9DA9-1E9FD60C33D6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</a:t>
            </a:r>
            <a:r>
              <a:rPr lang="ja-JP" altLang="en-US"/>
              <a:t>ｃ</a:t>
            </a:r>
            <a:r>
              <a:rPr lang="en-US" altLang="ja-JP"/>
              <a:t>2008, </a:t>
            </a:r>
            <a:r>
              <a:rPr lang="ja-JP" altLang="en-US"/>
              <a:t>株）</a:t>
            </a:r>
            <a:r>
              <a:rPr lang="en-US" altLang="ja-JP"/>
              <a:t>WEB</a:t>
            </a:r>
            <a:r>
              <a:rPr lang="ja-JP" altLang="en-US"/>
              <a:t>マーケティング総合研究所  </a:t>
            </a:r>
            <a:r>
              <a:rPr lang="en-US" altLang="ja-JP"/>
              <a:t>all Right Reserved.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8A9F8-73CF-4053-8E43-378939211BF7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765175"/>
            <a:ext cx="87947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188913"/>
            <a:ext cx="16795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8675688" y="6559550"/>
            <a:ext cx="3603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F5920809-1566-4372-9C0C-B900CDFC074A}" type="slidenum">
              <a:rPr lang="ja-JP" altLang="en-US" sz="1200"/>
              <a:pPr algn="r">
                <a:spcBef>
                  <a:spcPct val="50000"/>
                </a:spcBef>
                <a:defRPr/>
              </a:pPr>
              <a:t>&lt;#&gt;</a:t>
            </a:fld>
            <a:endParaRPr lang="en-US" altLang="ja-JP" sz="12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00430" y="1597819"/>
            <a:ext cx="4957770" cy="110251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XIS Std B" pitchFamily="34" charset="-128"/>
                <a:ea typeface="AXIS Std B" pitchFamily="34" charset="-128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" name="サブタイトル 2"/>
          <p:cNvSpPr>
            <a:spLocks noGrp="1"/>
          </p:cNvSpPr>
          <p:nvPr>
            <p:ph type="subTitle" idx="1"/>
          </p:nvPr>
        </p:nvSpPr>
        <p:spPr>
          <a:xfrm>
            <a:off x="3500430" y="2928940"/>
            <a:ext cx="4857784" cy="442904"/>
          </a:xfrm>
        </p:spPr>
        <p:txBody>
          <a:bodyPr>
            <a:normAutofit/>
          </a:bodyPr>
          <a:lstStyle>
            <a:lvl1pPr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XIS Std B" pitchFamily="34" charset="-128"/>
                <a:ea typeface="AXIS Std B" pitchFamily="34" charset="-128"/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765175"/>
            <a:ext cx="87947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188913"/>
            <a:ext cx="16795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8675688" y="6559550"/>
            <a:ext cx="3603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A4AF9EE-F950-4960-A531-D356FA7EB166}" type="slidenum">
              <a:rPr lang="ja-JP" altLang="en-US" sz="1200"/>
              <a:pPr algn="r">
                <a:spcBef>
                  <a:spcPct val="50000"/>
                </a:spcBef>
                <a:defRPr/>
              </a:pPr>
              <a:t>&lt;#&gt;</a:t>
            </a:fld>
            <a:endParaRPr lang="en-US" altLang="ja-JP" sz="12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00430" y="1597819"/>
            <a:ext cx="4957770" cy="110251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XIS Std B" pitchFamily="34" charset="-128"/>
                <a:ea typeface="AXIS Std B" pitchFamily="34" charset="-128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" name="サブタイトル 2"/>
          <p:cNvSpPr>
            <a:spLocks noGrp="1"/>
          </p:cNvSpPr>
          <p:nvPr>
            <p:ph type="subTitle" idx="1"/>
          </p:nvPr>
        </p:nvSpPr>
        <p:spPr>
          <a:xfrm>
            <a:off x="3500430" y="2928940"/>
            <a:ext cx="4857784" cy="442904"/>
          </a:xfrm>
        </p:spPr>
        <p:txBody>
          <a:bodyPr>
            <a:normAutofit/>
          </a:bodyPr>
          <a:lstStyle>
            <a:lvl1pPr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XIS Std B" pitchFamily="34" charset="-128"/>
                <a:ea typeface="AXIS Std B" pitchFamily="34" charset="-128"/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03238" y="6618288"/>
            <a:ext cx="4724400" cy="1603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ja-JP"/>
              <a:t>Copyright ｃ200</a:t>
            </a:r>
            <a:r>
              <a:rPr lang="en-US" altLang="ja-JP"/>
              <a:t>8</a:t>
            </a:r>
            <a:r>
              <a:rPr lang="ja-JP" altLang="ja-JP"/>
              <a:t>, 株）WEBマーケティング総合研究所</a:t>
            </a:r>
            <a:r>
              <a:rPr lang="ja-JP" altLang="en-US"/>
              <a:t> </a:t>
            </a:r>
            <a:r>
              <a:rPr lang="ja-JP" altLang="ja-JP"/>
              <a:t> all Right Reserved.</a:t>
            </a: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CD066-C0C8-46FC-AA47-C5B6023BF386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66738" y="1019175"/>
            <a:ext cx="4122737" cy="230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41875" y="1019175"/>
            <a:ext cx="4122738" cy="230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03238" y="6618288"/>
            <a:ext cx="4724400" cy="1603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ja-JP"/>
              <a:t>Copyright ｃ200</a:t>
            </a:r>
            <a:r>
              <a:rPr lang="en-US" altLang="ja-JP"/>
              <a:t>8</a:t>
            </a:r>
            <a:r>
              <a:rPr lang="ja-JP" altLang="ja-JP"/>
              <a:t>, 株）WEBマーケティング総合研究所</a:t>
            </a:r>
            <a:r>
              <a:rPr lang="ja-JP" altLang="en-US"/>
              <a:t> </a:t>
            </a:r>
            <a:r>
              <a:rPr lang="ja-JP" altLang="ja-JP"/>
              <a:t> all Right Reserved.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0249-E958-44C1-AF74-FEBFCF484202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03238" y="6618288"/>
            <a:ext cx="4724400" cy="1603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ja-JP"/>
              <a:t>Copyright ｃ200</a:t>
            </a:r>
            <a:r>
              <a:rPr lang="en-US" altLang="ja-JP"/>
              <a:t>8</a:t>
            </a:r>
            <a:r>
              <a:rPr lang="ja-JP" altLang="ja-JP"/>
              <a:t>, 株）WEBマーケティング総合研究所</a:t>
            </a:r>
            <a:r>
              <a:rPr lang="ja-JP" altLang="en-US"/>
              <a:t> </a:t>
            </a:r>
            <a:r>
              <a:rPr lang="ja-JP" altLang="ja-JP"/>
              <a:t> all Right Reserved.</a:t>
            </a: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98F6D-5032-49D8-9FFE-C706578D3EA3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03238" y="6618288"/>
            <a:ext cx="4724400" cy="1603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ja-JP"/>
              <a:t>Copyright ｃ200</a:t>
            </a:r>
            <a:r>
              <a:rPr lang="en-US" altLang="ja-JP"/>
              <a:t>8</a:t>
            </a:r>
            <a:r>
              <a:rPr lang="ja-JP" altLang="ja-JP"/>
              <a:t>, 株）WEBマーケティング総合研究所</a:t>
            </a:r>
            <a:r>
              <a:rPr lang="ja-JP" altLang="en-US"/>
              <a:t> </a:t>
            </a:r>
            <a:r>
              <a:rPr lang="ja-JP" altLang="ja-JP"/>
              <a:t> all Right Reserved.</a:t>
            </a: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63363-DEC5-40F3-8DE1-2DB64B7AA884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03238" y="6618288"/>
            <a:ext cx="4724400" cy="1603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ja-JP"/>
              <a:t>Copyright ｃ200</a:t>
            </a:r>
            <a:r>
              <a:rPr lang="en-US" altLang="ja-JP"/>
              <a:t>8</a:t>
            </a:r>
            <a:r>
              <a:rPr lang="ja-JP" altLang="ja-JP"/>
              <a:t>, 株）WEBマーケティング総合研究所</a:t>
            </a:r>
            <a:r>
              <a:rPr lang="ja-JP" altLang="en-US"/>
              <a:t> </a:t>
            </a:r>
            <a:r>
              <a:rPr lang="ja-JP" altLang="ja-JP"/>
              <a:t> all Right Reserved.</a:t>
            </a:r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31391-9F86-4199-8EFB-4CE69F9C44B9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03238" y="6618288"/>
            <a:ext cx="4724400" cy="1603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ja-JP"/>
              <a:t>Copyright ｃ200</a:t>
            </a:r>
            <a:r>
              <a:rPr lang="en-US" altLang="ja-JP"/>
              <a:t>8</a:t>
            </a:r>
            <a:r>
              <a:rPr lang="ja-JP" altLang="ja-JP"/>
              <a:t>, 株）WEBマーケティング総合研究所</a:t>
            </a:r>
            <a:r>
              <a:rPr lang="ja-JP" altLang="en-US"/>
              <a:t> </a:t>
            </a:r>
            <a:r>
              <a:rPr lang="ja-JP" altLang="ja-JP"/>
              <a:t> all Right Reserved.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498-4563-4A6C-BF50-425FCBCF69E9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03238" y="6618288"/>
            <a:ext cx="4724400" cy="1603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ja-JP"/>
              <a:t>Copyright ｃ200</a:t>
            </a:r>
            <a:r>
              <a:rPr lang="en-US" altLang="ja-JP"/>
              <a:t>8</a:t>
            </a:r>
            <a:r>
              <a:rPr lang="ja-JP" altLang="ja-JP"/>
              <a:t>, 株）WEBマーケティング総合研究所</a:t>
            </a:r>
            <a:r>
              <a:rPr lang="ja-JP" altLang="en-US"/>
              <a:t> </a:t>
            </a:r>
            <a:r>
              <a:rPr lang="ja-JP" altLang="ja-JP"/>
              <a:t> all Right Reserved.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52D01-005A-46DF-B99F-9F3AD7A621DF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825" y="76200"/>
            <a:ext cx="8901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019175"/>
            <a:ext cx="83978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3263" y="6604000"/>
            <a:ext cx="19812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a typeface="ＭＳ Ｐゴシック" pitchFamily="50" charset="-128"/>
              </a:defRPr>
            </a:lvl1pPr>
          </a:lstStyle>
          <a:p>
            <a:pPr>
              <a:defRPr/>
            </a:pPr>
            <a:fld id="{40F04D09-ACA2-4C63-BF26-92A635C6A318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50" y="765175"/>
            <a:ext cx="87947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0288" y="188913"/>
            <a:ext cx="16795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53" r:id="rId1"/>
    <p:sldLayoutId id="2147487142" r:id="rId2"/>
    <p:sldLayoutId id="2147487154" r:id="rId3"/>
    <p:sldLayoutId id="2147487155" r:id="rId4"/>
    <p:sldLayoutId id="2147487156" r:id="rId5"/>
    <p:sldLayoutId id="2147487157" r:id="rId6"/>
    <p:sldLayoutId id="2147487158" r:id="rId7"/>
    <p:sldLayoutId id="2147487159" r:id="rId8"/>
    <p:sldLayoutId id="2147487160" r:id="rId9"/>
    <p:sldLayoutId id="2147487161" r:id="rId10"/>
    <p:sldLayoutId id="21474871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61950" indent="-361950" algn="l" rtl="0" eaLnBrk="1" fontAlgn="base" hangingPunct="1">
        <a:spcBef>
          <a:spcPct val="60000"/>
        </a:spcBef>
        <a:spcAft>
          <a:spcPct val="0"/>
        </a:spcAft>
        <a:buClr>
          <a:schemeClr val="hlink"/>
        </a:buClr>
        <a:buFont typeface="Wingdings" pitchFamily="2" charset="2"/>
        <a:buChar char="o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41313" algn="l" rtl="0" eaLnBrk="1" fontAlgn="base" hangingPunct="1">
        <a:spcBef>
          <a:spcPct val="4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651000" indent="-395288" algn="just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3pPr>
      <a:lvl4pPr marL="2217738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u"/>
        <a:defRPr kumimoji="1" sz="2400">
          <a:solidFill>
            <a:schemeClr val="tx1"/>
          </a:solidFill>
          <a:latin typeface="+mn-lt"/>
          <a:ea typeface="+mn-ea"/>
        </a:defRPr>
      </a:lvl4pPr>
      <a:lvl5pPr marL="2795588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Verdana" pitchFamily="34" charset="0"/>
          <a:ea typeface="+mn-ea"/>
        </a:defRPr>
      </a:lvl5pPr>
      <a:lvl6pPr marL="3252788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Verdana" pitchFamily="34" charset="0"/>
          <a:ea typeface="+mn-ea"/>
        </a:defRPr>
      </a:lvl6pPr>
      <a:lvl7pPr marL="3709988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Verdana" pitchFamily="34" charset="0"/>
          <a:ea typeface="+mn-ea"/>
        </a:defRPr>
      </a:lvl7pPr>
      <a:lvl8pPr marL="4167188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Verdana" pitchFamily="34" charset="0"/>
          <a:ea typeface="+mn-ea"/>
        </a:defRPr>
      </a:lvl8pPr>
      <a:lvl9pPr marL="4624388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Verdana" pitchFamily="34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8" name="Group 3"/>
            <p:cNvGrpSpPr>
              <a:grpSpLocks/>
            </p:cNvGrpSpPr>
            <p:nvPr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8125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81253" name="Freeform 5"/>
              <p:cNvSpPr>
                <a:spLocks/>
              </p:cNvSpPr>
              <p:nvPr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8125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8125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812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12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 </a:t>
            </a:r>
            <a:r>
              <a:rPr lang="ja-JP" altLang="en-US"/>
              <a:t>ｃ</a:t>
            </a:r>
            <a:r>
              <a:rPr lang="en-US" altLang="ja-JP"/>
              <a:t>2008, </a:t>
            </a:r>
            <a:r>
              <a:rPr lang="ja-JP" altLang="en-US"/>
              <a:t>株）</a:t>
            </a:r>
            <a:r>
              <a:rPr lang="en-US" altLang="ja-JP"/>
              <a:t>WEB</a:t>
            </a:r>
            <a:r>
              <a:rPr lang="ja-JP" altLang="en-US"/>
              <a:t>マーケティング総合研究所  </a:t>
            </a:r>
            <a:r>
              <a:rPr lang="en-US" altLang="ja-JP"/>
              <a:t>all Right Reserved.</a:t>
            </a:r>
          </a:p>
        </p:txBody>
      </p:sp>
      <p:sp>
        <p:nvSpPr>
          <p:cNvPr id="1812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kumimoji="0" sz="2600" b="1">
                <a:solidFill>
                  <a:schemeClr val="bg1"/>
                </a:solidFill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F3EB2A9F-931F-4D14-97BA-A076AFDF8CE8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181262" name="Line 14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2057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13588" y="42863"/>
            <a:ext cx="2016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63" r:id="rId1"/>
    <p:sldLayoutId id="2147487143" r:id="rId2"/>
    <p:sldLayoutId id="2147487144" r:id="rId3"/>
    <p:sldLayoutId id="2147487145" r:id="rId4"/>
    <p:sldLayoutId id="2147487146" r:id="rId5"/>
    <p:sldLayoutId id="2147487147" r:id="rId6"/>
    <p:sldLayoutId id="2147487148" r:id="rId7"/>
    <p:sldLayoutId id="2147487149" r:id="rId8"/>
    <p:sldLayoutId id="2147487150" r:id="rId9"/>
    <p:sldLayoutId id="2147487151" r:id="rId10"/>
    <p:sldLayoutId id="2147487152" r:id="rId11"/>
    <p:sldLayoutId id="2147487164" r:id="rId12"/>
    <p:sldLayoutId id="2147487165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j.co.jp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awaiian-indigo.jp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roduct.busblog.jp/tool/design_sample.php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://help.blogdehp.jp/h/v220_bdh_manual_1.pdf" TargetMode="External"/><Relationship Id="rId4" Type="http://schemas.openxmlformats.org/officeDocument/2006/relationships/image" Target="../media/image36.png"/><Relationship Id="rId9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sp-sample.wms-sample.com/" TargetMode="External"/><Relationship Id="rId7" Type="http://schemas.openxmlformats.org/officeDocument/2006/relationships/image" Target="../media/image45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kibare-hp.jp/form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webmarketing.co.jp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2266949" y="2521527"/>
            <a:ext cx="6502977" cy="1402773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en-US" altLang="ja-JP" sz="4000" kern="0" dirty="0" smtClean="0">
                <a:solidFill>
                  <a:srgbClr val="4D4D4D"/>
                </a:solidFill>
                <a:latin typeface="HG創英角ｺﾞｼｯｸUB" pitchFamily="49" charset="-128"/>
                <a:ea typeface="HG創英角ｺﾞｼｯｸUB" pitchFamily="49" charset="-128"/>
              </a:rPr>
              <a:t>【</a:t>
            </a:r>
            <a:r>
              <a:rPr lang="ja-JP" altLang="en-US" sz="4000" kern="0" dirty="0" smtClean="0">
                <a:solidFill>
                  <a:srgbClr val="4D4D4D"/>
                </a:solidFill>
                <a:latin typeface="HG創英角ｺﾞｼｯｸUB" pitchFamily="49" charset="-128"/>
                <a:ea typeface="HG創英角ｺﾞｼｯｸUB" pitchFamily="49" charset="-128"/>
              </a:rPr>
              <a:t>あきばれホームページ</a:t>
            </a:r>
            <a:r>
              <a:rPr lang="en-US" altLang="ja-JP" sz="4000" kern="0" dirty="0" smtClean="0">
                <a:solidFill>
                  <a:srgbClr val="4D4D4D"/>
                </a:solidFill>
                <a:latin typeface="HG創英角ｺﾞｼｯｸUB" pitchFamily="49" charset="-128"/>
                <a:ea typeface="HG創英角ｺﾞｼｯｸUB" pitchFamily="49" charset="-128"/>
              </a:rPr>
              <a:t>】</a:t>
            </a:r>
            <a:br>
              <a:rPr lang="en-US" altLang="ja-JP" sz="4000" kern="0" dirty="0" smtClean="0">
                <a:solidFill>
                  <a:srgbClr val="4D4D4D"/>
                </a:solidFill>
                <a:latin typeface="HG創英角ｺﾞｼｯｸUB" pitchFamily="49" charset="-128"/>
                <a:ea typeface="HG創英角ｺﾞｼｯｸUB" pitchFamily="49" charset="-128"/>
              </a:rPr>
            </a:br>
            <a:r>
              <a:rPr lang="ja-JP" altLang="en-US" sz="4000" kern="0" dirty="0" smtClean="0">
                <a:solidFill>
                  <a:srgbClr val="4D4D4D"/>
                </a:solidFill>
                <a:latin typeface="HG創英角ｺﾞｼｯｸUB" pitchFamily="49" charset="-128"/>
                <a:ea typeface="HG創英角ｺﾞｼｯｸUB" pitchFamily="49" charset="-128"/>
              </a:rPr>
              <a:t>サービス説明会</a:t>
            </a:r>
            <a:endParaRPr lang="ja-JP" altLang="en-US" sz="4000" kern="0" dirty="0">
              <a:solidFill>
                <a:srgbClr val="4D4D4D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24545" y="1856509"/>
            <a:ext cx="410881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ja-JP" altLang="en-US" kern="0" dirty="0" smtClean="0">
                <a:solidFill>
                  <a:schemeClr val="bg2">
                    <a:lumMod val="7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中小企業・個人事業主むけ</a:t>
            </a:r>
            <a:endParaRPr lang="en-US" altLang="ja-JP" kern="0" dirty="0" smtClean="0">
              <a:solidFill>
                <a:schemeClr val="bg2">
                  <a:lumMod val="75000"/>
                </a:schemeClr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ja-JP" altLang="en-US" kern="0" dirty="0" smtClean="0">
                <a:solidFill>
                  <a:schemeClr val="bg2">
                    <a:lumMod val="7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スマホつきホームページ作成サービス</a:t>
            </a:r>
            <a:endParaRPr kumimoji="1" lang="ja-JP" altLang="en-US" dirty="0"/>
          </a:p>
        </p:txBody>
      </p:sp>
      <p:pic>
        <p:nvPicPr>
          <p:cNvPr id="5" name="図 8" descr="AH_02_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9313" y="5938838"/>
            <a:ext cx="255111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2A26AD3-E958-44F3-A69E-AED076E45C02}" type="slidenum">
              <a:rPr lang="ja-JP" altLang="en-US" smtClean="0"/>
              <a:pPr/>
              <a:t>9</a:t>
            </a:fld>
            <a:endParaRPr lang="en-US" altLang="ja-JP" smtClean="0"/>
          </a:p>
        </p:txBody>
      </p:sp>
      <p:sp>
        <p:nvSpPr>
          <p:cNvPr id="28675" name="スライド番号プレースホルダ 4"/>
          <p:cNvSpPr txBox="1">
            <a:spLocks noGrp="1"/>
          </p:cNvSpPr>
          <p:nvPr/>
        </p:nvSpPr>
        <p:spPr bwMode="auto">
          <a:xfrm>
            <a:off x="7053263" y="6604000"/>
            <a:ext cx="19812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AA73129-7AED-49EC-A088-C2C5E15E1C62}" type="slidenum">
              <a:rPr kumimoji="0" lang="en-US" altLang="ja-JP" sz="1000"/>
              <a:pPr algn="r"/>
              <a:t>9</a:t>
            </a:fld>
            <a:endParaRPr kumimoji="0" lang="en-US" altLang="ja-JP" sz="1000"/>
          </a:p>
        </p:txBody>
      </p:sp>
      <p:graphicFrame>
        <p:nvGraphicFramePr>
          <p:cNvPr id="346138" name="Group 26"/>
          <p:cNvGraphicFramePr>
            <a:graphicFrameLocks noGrp="1"/>
          </p:cNvGraphicFramePr>
          <p:nvPr/>
        </p:nvGraphicFramePr>
        <p:xfrm>
          <a:off x="962025" y="2181225"/>
          <a:ext cx="3319463" cy="3276600"/>
        </p:xfrm>
        <a:graphic>
          <a:graphicData uri="http://schemas.openxmlformats.org/drawingml/2006/table">
            <a:tbl>
              <a:tblPr/>
              <a:tblGrid>
                <a:gridCol w="1660469"/>
                <a:gridCol w="1658994"/>
              </a:tblGrid>
              <a:tr h="163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825" y="76200"/>
            <a:ext cx="8901113" cy="584200"/>
          </a:xfrm>
        </p:spPr>
        <p:txBody>
          <a:bodyPr/>
          <a:lstStyle/>
          <a:p>
            <a:pPr eaLnBrk="1" hangingPunct="1"/>
            <a:r>
              <a:rPr lang="ja-JP" altLang="en-US" smtClean="0">
                <a:latin typeface="HGP創英角ｺﾞｼｯｸUB" pitchFamily="50" charset="-128"/>
                <a:ea typeface="HGP創英角ｺﾞｼｯｸUB" pitchFamily="50" charset="-128"/>
              </a:rPr>
              <a:t>ネット社会と実社会</a:t>
            </a:r>
          </a:p>
        </p:txBody>
      </p:sp>
      <p:sp>
        <p:nvSpPr>
          <p:cNvPr id="28688" name="Text Box 3"/>
          <p:cNvSpPr txBox="1">
            <a:spLocks noChangeArrowheads="1"/>
          </p:cNvSpPr>
          <p:nvPr/>
        </p:nvSpPr>
        <p:spPr bwMode="auto">
          <a:xfrm>
            <a:off x="1595438" y="1376363"/>
            <a:ext cx="2071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 b="1" u="sng">
                <a:latin typeface="ＭＳ Ｐゴシック" pitchFamily="50" charset="-128"/>
              </a:rPr>
              <a:t>一般的な商形態</a:t>
            </a:r>
          </a:p>
        </p:txBody>
      </p:sp>
      <p:grpSp>
        <p:nvGrpSpPr>
          <p:cNvPr id="28689" name="Group 15"/>
          <p:cNvGrpSpPr>
            <a:grpSpLocks/>
          </p:cNvGrpSpPr>
          <p:nvPr/>
        </p:nvGrpSpPr>
        <p:grpSpPr bwMode="auto">
          <a:xfrm>
            <a:off x="427038" y="1905000"/>
            <a:ext cx="3321050" cy="3651250"/>
            <a:chOff x="1379" y="1266"/>
            <a:chExt cx="2092" cy="2300"/>
          </a:xfrm>
        </p:grpSpPr>
        <p:sp>
          <p:nvSpPr>
            <p:cNvPr id="28693" name="Text Box 16"/>
            <p:cNvSpPr txBox="1">
              <a:spLocks noChangeArrowheads="1"/>
            </p:cNvSpPr>
            <p:nvPr/>
          </p:nvSpPr>
          <p:spPr bwMode="auto">
            <a:xfrm>
              <a:off x="1968" y="1266"/>
              <a:ext cx="6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1600">
                  <a:latin typeface="ＭＳ Ｐゴシック" pitchFamily="50" charset="-128"/>
                </a:rPr>
                <a:t>セールス</a:t>
              </a:r>
            </a:p>
          </p:txBody>
        </p:sp>
        <p:sp>
          <p:nvSpPr>
            <p:cNvPr id="28694" name="Text Box 17"/>
            <p:cNvSpPr txBox="1">
              <a:spLocks noChangeArrowheads="1"/>
            </p:cNvSpPr>
            <p:nvPr/>
          </p:nvSpPr>
          <p:spPr bwMode="auto">
            <a:xfrm>
              <a:off x="3086" y="1266"/>
              <a:ext cx="3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1600">
                  <a:latin typeface="ＭＳ Ｐゴシック" pitchFamily="50" charset="-128"/>
                </a:rPr>
                <a:t>集客</a:t>
              </a:r>
            </a:p>
          </p:txBody>
        </p:sp>
        <p:sp>
          <p:nvSpPr>
            <p:cNvPr id="28695" name="Text Box 18"/>
            <p:cNvSpPr txBox="1">
              <a:spLocks noChangeArrowheads="1"/>
            </p:cNvSpPr>
            <p:nvPr/>
          </p:nvSpPr>
          <p:spPr bwMode="auto">
            <a:xfrm>
              <a:off x="1379" y="1480"/>
              <a:ext cx="308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1600">
                  <a:latin typeface="ＭＳ Ｐゴシック" pitchFamily="50" charset="-128"/>
                </a:rPr>
                <a:t>ネット社会</a:t>
              </a:r>
              <a:br>
                <a:rPr lang="ja-JP" altLang="en-US" sz="1600">
                  <a:latin typeface="ＭＳ Ｐゴシック" pitchFamily="50" charset="-128"/>
                </a:rPr>
              </a:br>
              <a:r>
                <a:rPr lang="ja-JP" altLang="en-US" sz="1600">
                  <a:latin typeface="ＭＳ Ｐゴシック" pitchFamily="50" charset="-128"/>
                </a:rPr>
                <a:t>（ＨＰ・電子メール）</a:t>
              </a:r>
            </a:p>
          </p:txBody>
        </p:sp>
        <p:sp>
          <p:nvSpPr>
            <p:cNvPr id="28696" name="Text Box 19"/>
            <p:cNvSpPr txBox="1">
              <a:spLocks noChangeArrowheads="1"/>
            </p:cNvSpPr>
            <p:nvPr/>
          </p:nvSpPr>
          <p:spPr bwMode="auto">
            <a:xfrm>
              <a:off x="1379" y="2636"/>
              <a:ext cx="308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1600">
                  <a:latin typeface="ＭＳ Ｐゴシック" pitchFamily="50" charset="-128"/>
                </a:rPr>
                <a:t>実社会</a:t>
              </a:r>
              <a:br>
                <a:rPr lang="ja-JP" altLang="en-US" sz="1600">
                  <a:latin typeface="ＭＳ Ｐゴシック" pitchFamily="50" charset="-128"/>
                </a:rPr>
              </a:br>
              <a:r>
                <a:rPr lang="ja-JP" altLang="en-US" sz="1600">
                  <a:latin typeface="ＭＳ Ｐゴシック" pitchFamily="50" charset="-128"/>
                </a:rPr>
                <a:t>（店舗・営業マン）</a:t>
              </a:r>
            </a:p>
          </p:txBody>
        </p:sp>
      </p:grpSp>
      <p:sp>
        <p:nvSpPr>
          <p:cNvPr id="346132" name="AutoShape 20"/>
          <p:cNvSpPr>
            <a:spLocks noChangeArrowheads="1"/>
          </p:cNvSpPr>
          <p:nvPr/>
        </p:nvSpPr>
        <p:spPr bwMode="auto">
          <a:xfrm>
            <a:off x="1077913" y="2378075"/>
            <a:ext cx="2806700" cy="1316038"/>
          </a:xfrm>
          <a:prstGeom prst="leftArrow">
            <a:avLst>
              <a:gd name="adj1" fmla="val 50000"/>
              <a:gd name="adj2" fmla="val 74536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tIns="190800" bIns="190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b="1" dirty="0">
                <a:latin typeface="ＭＳ Ｐゴシック" pitchFamily="50" charset="-128"/>
              </a:rPr>
              <a:t>ネットショップ</a:t>
            </a:r>
          </a:p>
        </p:txBody>
      </p:sp>
      <p:sp>
        <p:nvSpPr>
          <p:cNvPr id="346133" name="AutoShape 21"/>
          <p:cNvSpPr>
            <a:spLocks noChangeArrowheads="1"/>
          </p:cNvSpPr>
          <p:nvPr/>
        </p:nvSpPr>
        <p:spPr bwMode="auto">
          <a:xfrm>
            <a:off x="1077913" y="4049713"/>
            <a:ext cx="2806700" cy="1316037"/>
          </a:xfrm>
          <a:prstGeom prst="leftArrow">
            <a:avLst>
              <a:gd name="adj1" fmla="val 50000"/>
              <a:gd name="adj2" fmla="val 74536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tIns="190800" bIns="190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b="1" dirty="0">
                <a:latin typeface="ＭＳ Ｐゴシック" pitchFamily="50" charset="-128"/>
              </a:rPr>
              <a:t>実企業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452938" y="1133475"/>
            <a:ext cx="4586287" cy="5003800"/>
          </a:xfrm>
          <a:prstGeom prst="rect">
            <a:avLst/>
          </a:prstGeom>
        </p:spPr>
        <p:txBody>
          <a:bodyPr/>
          <a:lstStyle/>
          <a:p>
            <a:pPr marL="361950" indent="-361950" eaLnBrk="0" hangingPunct="0">
              <a:spcBef>
                <a:spcPct val="60000"/>
              </a:spcBef>
              <a:buClr>
                <a:schemeClr val="hlink"/>
              </a:buClr>
              <a:buFont typeface="Wingdings" pitchFamily="2" charset="2"/>
              <a:buChar char="o"/>
              <a:defRPr/>
            </a:pPr>
            <a:r>
              <a:rPr lang="ja-JP" altLang="en-US" sz="2000" kern="0" dirty="0">
                <a:latin typeface="+mn-lt"/>
                <a:ea typeface="+mn-ea"/>
              </a:rPr>
              <a:t>集客</a:t>
            </a:r>
          </a:p>
          <a:p>
            <a:pPr marL="990600" lvl="1" indent="-341313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n"/>
              <a:defRPr/>
            </a:pPr>
            <a:r>
              <a:rPr lang="ja-JP" altLang="en-US" sz="2000" kern="0" dirty="0">
                <a:solidFill>
                  <a:srgbClr val="FF0000"/>
                </a:solidFill>
                <a:latin typeface="+mn-lt"/>
                <a:ea typeface="+mn-ea"/>
              </a:rPr>
              <a:t>お客さんを営業マンの</a:t>
            </a:r>
            <a:r>
              <a:rPr lang="en-US" altLang="ja-JP" sz="2000" kern="0" dirty="0">
                <a:solidFill>
                  <a:srgbClr val="FF0000"/>
                </a:solidFill>
                <a:latin typeface="+mn-lt"/>
                <a:ea typeface="+mn-ea"/>
              </a:rPr>
              <a:t/>
            </a:r>
            <a:br>
              <a:rPr lang="en-US" altLang="ja-JP" sz="2000" kern="0" dirty="0">
                <a:solidFill>
                  <a:srgbClr val="FF0000"/>
                </a:solidFill>
                <a:latin typeface="+mn-lt"/>
                <a:ea typeface="+mn-ea"/>
              </a:rPr>
            </a:br>
            <a:r>
              <a:rPr lang="ja-JP" altLang="en-US" sz="2000" kern="0" dirty="0">
                <a:solidFill>
                  <a:srgbClr val="FF0000"/>
                </a:solidFill>
                <a:latin typeface="+mn-lt"/>
                <a:ea typeface="+mn-ea"/>
              </a:rPr>
              <a:t>前に連れてくる活動</a:t>
            </a:r>
            <a:r>
              <a:rPr lang="ja-JP" altLang="en-US" sz="2000" kern="0" dirty="0">
                <a:latin typeface="+mn-lt"/>
                <a:ea typeface="+mn-ea"/>
              </a:rPr>
              <a:t>。</a:t>
            </a:r>
          </a:p>
          <a:p>
            <a:pPr marL="990600" lvl="1" indent="-341313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n"/>
              <a:defRPr/>
            </a:pPr>
            <a:r>
              <a:rPr lang="ja-JP" altLang="en-US" sz="2000" kern="0" dirty="0">
                <a:latin typeface="+mn-lt"/>
                <a:ea typeface="+mn-ea"/>
              </a:rPr>
              <a:t>お客さん候補（＝見込み客）を</a:t>
            </a:r>
            <a:r>
              <a:rPr lang="en-US" altLang="ja-JP" sz="2000" kern="0" dirty="0">
                <a:latin typeface="+mn-lt"/>
                <a:ea typeface="+mn-ea"/>
              </a:rPr>
              <a:t/>
            </a:r>
            <a:br>
              <a:rPr lang="en-US" altLang="ja-JP" sz="2000" kern="0" dirty="0">
                <a:latin typeface="+mn-lt"/>
                <a:ea typeface="+mn-ea"/>
              </a:rPr>
            </a:br>
            <a:r>
              <a:rPr lang="ja-JP" altLang="en-US" sz="2000" kern="0" dirty="0">
                <a:latin typeface="+mn-lt"/>
                <a:ea typeface="+mn-ea"/>
              </a:rPr>
              <a:t>集めて（＝集客）、</a:t>
            </a:r>
            <a:r>
              <a:rPr lang="en-US" altLang="ja-JP" sz="2000" kern="0" dirty="0">
                <a:latin typeface="+mn-lt"/>
                <a:ea typeface="+mn-ea"/>
              </a:rPr>
              <a:t/>
            </a:r>
            <a:br>
              <a:rPr lang="en-US" altLang="ja-JP" sz="2000" kern="0" dirty="0">
                <a:latin typeface="+mn-lt"/>
                <a:ea typeface="+mn-ea"/>
              </a:rPr>
            </a:br>
            <a:r>
              <a:rPr lang="ja-JP" altLang="en-US" sz="2000" kern="0" dirty="0">
                <a:latin typeface="+mn-lt"/>
                <a:ea typeface="+mn-ea"/>
              </a:rPr>
              <a:t>その見込み客を育てる仕組み</a:t>
            </a:r>
            <a:r>
              <a:rPr lang="en-US" altLang="ja-JP" sz="2000" kern="0" dirty="0">
                <a:latin typeface="+mn-lt"/>
                <a:ea typeface="+mn-ea"/>
              </a:rPr>
              <a:t/>
            </a:r>
            <a:br>
              <a:rPr lang="en-US" altLang="ja-JP" sz="2000" kern="0" dirty="0">
                <a:latin typeface="+mn-lt"/>
                <a:ea typeface="+mn-ea"/>
              </a:rPr>
            </a:br>
            <a:r>
              <a:rPr lang="ja-JP" altLang="en-US" sz="2000" kern="0" dirty="0">
                <a:latin typeface="+mn-lt"/>
                <a:ea typeface="+mn-ea"/>
              </a:rPr>
              <a:t>（＝見込み客フォロー）が重要。</a:t>
            </a:r>
            <a:endParaRPr lang="en-US" altLang="ja-JP" sz="2000" kern="0" dirty="0">
              <a:latin typeface="+mn-lt"/>
              <a:ea typeface="+mn-ea"/>
            </a:endParaRPr>
          </a:p>
          <a:p>
            <a:pPr marL="990600" lvl="1" indent="-341313" eaLnBrk="0" hangingPunct="0">
              <a:spcBef>
                <a:spcPct val="20000"/>
              </a:spcBef>
              <a:buClr>
                <a:schemeClr val="hlink"/>
              </a:buClr>
              <a:defRPr/>
            </a:pPr>
            <a:endParaRPr lang="ja-JP" altLang="en-US" sz="2000" kern="0" dirty="0">
              <a:latin typeface="+mn-lt"/>
              <a:ea typeface="+mn-ea"/>
            </a:endParaRPr>
          </a:p>
          <a:p>
            <a:pPr marL="361950" indent="-361950" eaLnBrk="0" hangingPunct="0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o"/>
              <a:defRPr/>
            </a:pPr>
            <a:r>
              <a:rPr lang="ja-JP" altLang="en-US" sz="2000" kern="0" dirty="0">
                <a:latin typeface="+mn-lt"/>
                <a:ea typeface="+mn-ea"/>
              </a:rPr>
              <a:t>セールス（販売）</a:t>
            </a:r>
          </a:p>
          <a:p>
            <a:pPr marL="990600" lvl="1" indent="-341313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n"/>
              <a:defRPr/>
            </a:pPr>
            <a:r>
              <a:rPr lang="ja-JP" altLang="en-US" sz="2000" kern="0" dirty="0">
                <a:solidFill>
                  <a:srgbClr val="FF0000"/>
                </a:solidFill>
                <a:latin typeface="+mn-lt"/>
                <a:ea typeface="+mn-ea"/>
              </a:rPr>
              <a:t>目の前のお客さんに</a:t>
            </a:r>
            <a:r>
              <a:rPr lang="ja-JP" altLang="en-US" sz="2000" kern="0" dirty="0">
                <a:latin typeface="+mn-lt"/>
                <a:ea typeface="+mn-ea"/>
              </a:rPr>
              <a:t>、</a:t>
            </a:r>
            <a:r>
              <a:rPr lang="en-US" altLang="ja-JP" sz="2000" kern="0" dirty="0">
                <a:latin typeface="+mn-lt"/>
                <a:ea typeface="+mn-ea"/>
              </a:rPr>
              <a:t/>
            </a:r>
            <a:br>
              <a:rPr lang="en-US" altLang="ja-JP" sz="2000" kern="0" dirty="0">
                <a:latin typeface="+mn-lt"/>
                <a:ea typeface="+mn-ea"/>
              </a:rPr>
            </a:br>
            <a:r>
              <a:rPr lang="ja-JP" altLang="en-US" sz="2000" kern="0" dirty="0">
                <a:solidFill>
                  <a:srgbClr val="FF0000"/>
                </a:solidFill>
                <a:latin typeface="+mn-lt"/>
                <a:ea typeface="+mn-ea"/>
              </a:rPr>
              <a:t>営業マンが販売する活動</a:t>
            </a:r>
            <a:r>
              <a:rPr lang="ja-JP" altLang="en-US" sz="2000" kern="0" dirty="0">
                <a:latin typeface="+mn-lt"/>
                <a:ea typeface="+mn-ea"/>
              </a:rPr>
              <a:t>。</a:t>
            </a:r>
          </a:p>
          <a:p>
            <a:pPr marL="990600" lvl="1" indent="-341313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n"/>
              <a:defRPr/>
            </a:pPr>
            <a:r>
              <a:rPr lang="ja-JP" altLang="en-US" sz="2000" kern="0" dirty="0">
                <a:latin typeface="+mn-lt"/>
                <a:ea typeface="+mn-ea"/>
              </a:rPr>
              <a:t>営業マンは、セールスのプロ。</a:t>
            </a:r>
            <a:r>
              <a:rPr lang="en-US" altLang="ja-JP" sz="2000" kern="0" dirty="0">
                <a:latin typeface="+mn-lt"/>
                <a:ea typeface="+mn-ea"/>
              </a:rPr>
              <a:t/>
            </a:r>
            <a:br>
              <a:rPr lang="en-US" altLang="ja-JP" sz="2000" kern="0" dirty="0">
                <a:latin typeface="+mn-lt"/>
                <a:ea typeface="+mn-ea"/>
              </a:rPr>
            </a:br>
            <a:r>
              <a:rPr lang="ja-JP" altLang="en-US" sz="2000" kern="0" dirty="0">
                <a:latin typeface="+mn-lt"/>
                <a:ea typeface="+mn-ea"/>
              </a:rPr>
              <a:t>ただし、集客のプロではない。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6138" name="Group 26"/>
          <p:cNvGraphicFramePr>
            <a:graphicFrameLocks noGrp="1"/>
          </p:cNvGraphicFramePr>
          <p:nvPr/>
        </p:nvGraphicFramePr>
        <p:xfrm>
          <a:off x="5292725" y="2181225"/>
          <a:ext cx="3319463" cy="3276600"/>
        </p:xfrm>
        <a:graphic>
          <a:graphicData uri="http://schemas.openxmlformats.org/drawingml/2006/table">
            <a:tbl>
              <a:tblPr/>
              <a:tblGrid>
                <a:gridCol w="1660525"/>
                <a:gridCol w="1658938"/>
              </a:tblGrid>
              <a:tr h="163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09" name="Rectang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latin typeface="HGP創英角ｺﾞｼｯｸUB" pitchFamily="50" charset="-128"/>
                <a:ea typeface="HGP創英角ｺﾞｼｯｸUB" pitchFamily="50" charset="-128"/>
              </a:rPr>
              <a:t>ホームページへの集客と問合せ誘導</a:t>
            </a:r>
          </a:p>
        </p:txBody>
      </p:sp>
      <p:sp>
        <p:nvSpPr>
          <p:cNvPr id="29710" name="Rectangle 43"/>
          <p:cNvSpPr>
            <a:spLocks noGrp="1"/>
          </p:cNvSpPr>
          <p:nvPr>
            <p:ph type="body" idx="1"/>
          </p:nvPr>
        </p:nvSpPr>
        <p:spPr>
          <a:xfrm>
            <a:off x="323850" y="1196975"/>
            <a:ext cx="4032250" cy="4622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ja-JP" altLang="en-US" sz="2000" smtClean="0">
                <a:latin typeface="HGP創英角ｺﾞｼｯｸUB" pitchFamily="50" charset="-128"/>
                <a:ea typeface="HGP創英角ｺﾞｼｯｸUB" pitchFamily="50" charset="-128"/>
              </a:rPr>
              <a:t>①</a:t>
            </a:r>
            <a:r>
              <a:rPr lang="ja-JP" altLang="en-US" smtClean="0">
                <a:solidFill>
                  <a:srgbClr val="FF3300"/>
                </a:solidFill>
                <a:latin typeface="HGP創英角ｺﾞｼｯｸUB" pitchFamily="50" charset="-128"/>
                <a:ea typeface="HGP創英角ｺﾞｼｯｸUB" pitchFamily="50" charset="-128"/>
              </a:rPr>
              <a:t>ホームページへの集客</a:t>
            </a:r>
          </a:p>
          <a:p>
            <a:pPr lvl="1" eaLnBrk="1" hangingPunct="1"/>
            <a:r>
              <a:rPr lang="ja-JP" altLang="en-US" sz="2000" smtClean="0">
                <a:latin typeface="HGP創英角ｺﾞｼｯｸUB" pitchFamily="50" charset="-128"/>
                <a:ea typeface="HGP創英角ｺﾞｼｯｸUB" pitchFamily="50" charset="-128"/>
              </a:rPr>
              <a:t>お客さんに企業のホームページにアクセスしてもらうプロセス</a:t>
            </a:r>
          </a:p>
          <a:p>
            <a:pPr lvl="1" eaLnBrk="1" hangingPunct="1"/>
            <a:r>
              <a:rPr lang="ja-JP" altLang="en-US" sz="2000" smtClean="0">
                <a:latin typeface="HGP創英角ｺﾞｼｯｸUB" pitchFamily="50" charset="-128"/>
                <a:ea typeface="HGP創英角ｺﾞｼｯｸUB" pitchFamily="50" charset="-128"/>
              </a:rPr>
              <a:t>ホームページへのアクセスアップが成功の第一歩</a:t>
            </a:r>
          </a:p>
          <a:p>
            <a:pPr eaLnBrk="1" hangingPunct="1">
              <a:buFont typeface="Wingdings" pitchFamily="2" charset="2"/>
              <a:buNone/>
            </a:pPr>
            <a:r>
              <a:rPr lang="ja-JP" altLang="en-US" sz="2000" smtClean="0">
                <a:latin typeface="HGP創英角ｺﾞｼｯｸUB" pitchFamily="50" charset="-128"/>
                <a:ea typeface="HGP創英角ｺﾞｼｯｸUB" pitchFamily="50" charset="-128"/>
              </a:rPr>
              <a:t>②</a:t>
            </a:r>
            <a:r>
              <a:rPr lang="ja-JP" altLang="en-US" smtClean="0">
                <a:solidFill>
                  <a:srgbClr val="FF3300"/>
                </a:solidFill>
                <a:latin typeface="HGP創英角ｺﾞｼｯｸUB" pitchFamily="50" charset="-128"/>
                <a:ea typeface="HGP創英角ｺﾞｼｯｸUB" pitchFamily="50" charset="-128"/>
              </a:rPr>
              <a:t>問合せ誘導</a:t>
            </a:r>
          </a:p>
          <a:p>
            <a:pPr lvl="1" eaLnBrk="1" hangingPunct="1"/>
            <a:r>
              <a:rPr lang="ja-JP" altLang="en-US" sz="2000" smtClean="0">
                <a:latin typeface="HGP創英角ｺﾞｼｯｸUB" pitchFamily="50" charset="-128"/>
                <a:ea typeface="HGP創英角ｺﾞｼｯｸUB" pitchFamily="50" charset="-128"/>
              </a:rPr>
              <a:t>ホームページを見たお客さんから問合せをいただくプロセス。</a:t>
            </a:r>
          </a:p>
          <a:p>
            <a:pPr lvl="1" eaLnBrk="1" hangingPunct="1"/>
            <a:r>
              <a:rPr lang="ja-JP" altLang="en-US" sz="2000" smtClean="0">
                <a:latin typeface="HGP創英角ｺﾞｼｯｸUB" pitchFamily="50" charset="-128"/>
                <a:ea typeface="HGP創英角ｺﾞｼｯｸUB" pitchFamily="50" charset="-128"/>
              </a:rPr>
              <a:t>電話やメールの問合せ、資料請求、見積もり依頼、等</a:t>
            </a:r>
          </a:p>
        </p:txBody>
      </p:sp>
      <p:sp>
        <p:nvSpPr>
          <p:cNvPr id="348175" name="AutoShape 15"/>
          <p:cNvSpPr>
            <a:spLocks noChangeArrowheads="1"/>
          </p:cNvSpPr>
          <p:nvPr/>
        </p:nvSpPr>
        <p:spPr bwMode="auto">
          <a:xfrm>
            <a:off x="5726113" y="4437063"/>
            <a:ext cx="2517775" cy="885825"/>
          </a:xfrm>
          <a:prstGeom prst="leftArrow">
            <a:avLst>
              <a:gd name="adj1" fmla="val 53815"/>
              <a:gd name="adj2" fmla="val 5071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tIns="144000" bIns="190800" anchor="ctr"/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1400" b="1" dirty="0">
                <a:latin typeface="ＭＳ Ｐゴシック" pitchFamily="50" charset="-128"/>
              </a:rPr>
              <a:t>販売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859338" y="1376363"/>
            <a:ext cx="4033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 b="1" u="sng">
                <a:latin typeface="ＭＳ Ｐゴシック" pitchFamily="50" charset="-128"/>
              </a:rPr>
              <a:t>ネットで成果をあげるプロセス</a:t>
            </a:r>
          </a:p>
        </p:txBody>
      </p:sp>
      <p:sp>
        <p:nvSpPr>
          <p:cNvPr id="29713" name="Text Box 35"/>
          <p:cNvSpPr txBox="1">
            <a:spLocks noChangeArrowheads="1"/>
          </p:cNvSpPr>
          <p:nvPr/>
        </p:nvSpPr>
        <p:spPr bwMode="auto">
          <a:xfrm>
            <a:off x="5672138" y="1889125"/>
            <a:ext cx="971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600">
                <a:latin typeface="ＭＳ Ｐゴシック" pitchFamily="50" charset="-128"/>
              </a:rPr>
              <a:t>セールス</a:t>
            </a:r>
          </a:p>
        </p:txBody>
      </p:sp>
      <p:sp>
        <p:nvSpPr>
          <p:cNvPr id="29714" name="Text Box 36"/>
          <p:cNvSpPr txBox="1">
            <a:spLocks noChangeArrowheads="1"/>
          </p:cNvSpPr>
          <p:nvPr/>
        </p:nvSpPr>
        <p:spPr bwMode="auto">
          <a:xfrm>
            <a:off x="7399338" y="1889125"/>
            <a:ext cx="611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600">
                <a:latin typeface="ＭＳ Ｐゴシック" pitchFamily="50" charset="-128"/>
              </a:rPr>
              <a:t>集客</a:t>
            </a:r>
          </a:p>
        </p:txBody>
      </p:sp>
      <p:sp>
        <p:nvSpPr>
          <p:cNvPr id="29715" name="Text Box 18"/>
          <p:cNvSpPr txBox="1">
            <a:spLocks noChangeArrowheads="1"/>
          </p:cNvSpPr>
          <p:nvPr/>
        </p:nvSpPr>
        <p:spPr bwMode="auto">
          <a:xfrm>
            <a:off x="4716463" y="2244725"/>
            <a:ext cx="4889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600">
                <a:latin typeface="ＭＳ Ｐゴシック" pitchFamily="50" charset="-128"/>
              </a:rPr>
              <a:t>ネット社会</a:t>
            </a:r>
            <a:br>
              <a:rPr lang="ja-JP" altLang="en-US" sz="1600">
                <a:latin typeface="ＭＳ Ｐゴシック" pitchFamily="50" charset="-128"/>
              </a:rPr>
            </a:br>
            <a:r>
              <a:rPr lang="ja-JP" altLang="en-US" sz="1600">
                <a:latin typeface="ＭＳ Ｐゴシック" pitchFamily="50" charset="-128"/>
              </a:rPr>
              <a:t>（ＨＰ・電子メール）</a:t>
            </a:r>
          </a:p>
        </p:txBody>
      </p:sp>
      <p:sp>
        <p:nvSpPr>
          <p:cNvPr id="29716" name="Text Box 19"/>
          <p:cNvSpPr txBox="1">
            <a:spLocks noChangeArrowheads="1"/>
          </p:cNvSpPr>
          <p:nvPr/>
        </p:nvSpPr>
        <p:spPr bwMode="auto">
          <a:xfrm>
            <a:off x="4716463" y="4079875"/>
            <a:ext cx="4889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600">
                <a:latin typeface="ＭＳ Ｐゴシック" pitchFamily="50" charset="-128"/>
              </a:rPr>
              <a:t>実社会</a:t>
            </a:r>
            <a:br>
              <a:rPr lang="ja-JP" altLang="en-US" sz="1600">
                <a:latin typeface="ＭＳ Ｐゴシック" pitchFamily="50" charset="-128"/>
              </a:rPr>
            </a:br>
            <a:r>
              <a:rPr lang="ja-JP" altLang="en-US" sz="1600">
                <a:latin typeface="ＭＳ Ｐゴシック" pitchFamily="50" charset="-128"/>
              </a:rPr>
              <a:t>（店舗・営業マン）</a:t>
            </a:r>
          </a:p>
        </p:txBody>
      </p:sp>
      <p:sp>
        <p:nvSpPr>
          <p:cNvPr id="37912" name="AutoShape 24"/>
          <p:cNvSpPr>
            <a:spLocks noChangeArrowheads="1"/>
          </p:cNvSpPr>
          <p:nvPr/>
        </p:nvSpPr>
        <p:spPr bwMode="auto">
          <a:xfrm rot="5400000">
            <a:off x="7200107" y="3521869"/>
            <a:ext cx="1081087" cy="1152525"/>
          </a:xfrm>
          <a:prstGeom prst="homePlate">
            <a:avLst>
              <a:gd name="adj" fmla="val 1715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>
              <a:defRPr/>
            </a:pPr>
            <a:r>
              <a:rPr lang="ja-JP" altLang="en-US" sz="1400" b="1" dirty="0"/>
              <a:t>②問合せ誘導</a:t>
            </a:r>
          </a:p>
        </p:txBody>
      </p:sp>
      <p:sp>
        <p:nvSpPr>
          <p:cNvPr id="37913" name="AutoShape 25"/>
          <p:cNvSpPr>
            <a:spLocks noChangeArrowheads="1"/>
          </p:cNvSpPr>
          <p:nvPr/>
        </p:nvSpPr>
        <p:spPr bwMode="auto">
          <a:xfrm rot="5400000">
            <a:off x="7200901" y="2455862"/>
            <a:ext cx="1079500" cy="1152525"/>
          </a:xfrm>
          <a:prstGeom prst="homePlate">
            <a:avLst>
              <a:gd name="adj" fmla="val 17259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>
              <a:defRPr/>
            </a:pPr>
            <a:r>
              <a:rPr lang="ja-JP" altLang="en-US" sz="1400" b="1" dirty="0"/>
              <a:t>①ＨＰ集客</a:t>
            </a:r>
          </a:p>
        </p:txBody>
      </p:sp>
      <p:sp>
        <p:nvSpPr>
          <p:cNvPr id="29719" name="スライド番号プレースホルダ 1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09140EB-F663-4ED8-A202-2A25207A6890}" type="slidenum">
              <a:rPr lang="ja-JP" altLang="en-US" smtClean="0"/>
              <a:pPr/>
              <a:t>10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8796338" cy="579438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ホームページへの集客</a:t>
            </a:r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566738" y="1019175"/>
            <a:ext cx="8397875" cy="5324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ホームページへの集客手法としては、下記が一般的</a:t>
            </a:r>
          </a:p>
          <a:p>
            <a:pPr eaLnBrk="1" hangingPunct="1">
              <a:defRPr/>
            </a:pPr>
            <a:r>
              <a:rPr lang="ja-JP" altLang="en-US" b="1" dirty="0" smtClean="0">
                <a:solidFill>
                  <a:srgbClr val="FF3300"/>
                </a:solidFill>
                <a:latin typeface="HGP創英角ｺﾞｼｯｸUB" pitchFamily="50" charset="-128"/>
                <a:ea typeface="HGP創英角ｺﾞｼｯｸUB" pitchFamily="50" charset="-128"/>
              </a:rPr>
              <a:t>ＳＥＯ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（検索エンジン対策）</a:t>
            </a:r>
          </a:p>
          <a:p>
            <a:pPr lvl="1" eaLnBrk="1" hangingPunct="1">
              <a:defRPr/>
            </a:pP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Yahoo!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や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Google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上位表示のテクニック</a:t>
            </a:r>
          </a:p>
          <a:p>
            <a:pPr eaLnBrk="1" hangingPunct="1"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ネット広告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022350" lvl="2" indent="-361950" eaLnBrk="1" hangingPunct="1">
              <a:spcBef>
                <a:spcPct val="60000"/>
              </a:spcBef>
              <a:buFont typeface="Wingdings" pitchFamily="2" charset="2"/>
              <a:buChar char="n"/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キーワード広告、バナー広告、メルマガ広告、等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ソーシャルメディアの活用</a:t>
            </a:r>
          </a:p>
          <a:p>
            <a:pPr lvl="1" eaLnBrk="1" hangingPunct="1"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Ｔｗｉｔｔｅｒ、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USTREAM</a:t>
            </a:r>
            <a:r>
              <a:rPr lang="ja-JP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en-US" altLang="ja-JP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Facebook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等からの誘導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チラシからの誘導</a:t>
            </a:r>
          </a:p>
          <a:p>
            <a:pPr lvl="1" eaLnBrk="1" hangingPunct="1"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チラシにＵＲＬやＱＲコードを掲載し、ＨＰに誘導</a:t>
            </a:r>
          </a:p>
          <a:p>
            <a:pPr eaLnBrk="1" hangingPunct="1"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口コミ</a:t>
            </a:r>
          </a:p>
          <a:p>
            <a:pPr lvl="1" eaLnBrk="1" hangingPunct="1"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人づての紹介でＨＰに誘導</a:t>
            </a:r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9F41681-30C4-4214-B90C-AED56351C0ED}" type="slidenum">
              <a:rPr lang="ja-JP" altLang="en-US" smtClean="0"/>
              <a:pPr/>
              <a:t>11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8914" y="2284415"/>
            <a:ext cx="6596743" cy="584775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ホームページに人を集客するには？①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35939" y="3220576"/>
            <a:ext cx="65967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18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1" lang="en-US" altLang="ja-JP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SEO</a:t>
            </a:r>
            <a:r>
              <a:rPr kumimoji="1" lang="ja-JP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：</a:t>
            </a:r>
            <a:r>
              <a:rPr kumimoji="1" lang="ja-JP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キーワード</a:t>
            </a:r>
            <a:r>
              <a:rPr kumimoji="1" lang="ja-JP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について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1DA327-C594-4977-BEE5-BC9D69E7E694}" type="slidenum">
              <a:rPr lang="ja-JP" altLang="en-US" smtClean="0"/>
              <a:pPr/>
              <a:t>13</a:t>
            </a:fld>
            <a:endParaRPr lang="en-US" altLang="ja-JP" smtClean="0"/>
          </a:p>
        </p:txBody>
      </p:sp>
      <p:sp>
        <p:nvSpPr>
          <p:cNvPr id="31747" name="スライド番号プレースホルダ 4"/>
          <p:cNvSpPr txBox="1">
            <a:spLocks noGrp="1"/>
          </p:cNvSpPr>
          <p:nvPr/>
        </p:nvSpPr>
        <p:spPr bwMode="auto">
          <a:xfrm>
            <a:off x="7053263" y="6604000"/>
            <a:ext cx="19812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9746CB9-D041-48C8-8C22-206CF581357E}" type="slidenum">
              <a:rPr lang="en-US" altLang="ja-JP" sz="1000"/>
              <a:pPr algn="r"/>
              <a:t>13</a:t>
            </a:fld>
            <a:endParaRPr lang="en-US" altLang="ja-JP" sz="10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2888" y="190500"/>
            <a:ext cx="8901112" cy="584200"/>
          </a:xfrm>
        </p:spPr>
        <p:txBody>
          <a:bodyPr/>
          <a:lstStyle/>
          <a:p>
            <a:pPr eaLnBrk="1" hangingPunct="1"/>
            <a:r>
              <a:rPr lang="ja-JP" altLang="en-US" smtClean="0">
                <a:latin typeface="HGP創英角ｺﾞｼｯｸUB" pitchFamily="50" charset="-128"/>
                <a:ea typeface="HGP創英角ｺﾞｼｯｸUB" pitchFamily="50" charset="-128"/>
              </a:rPr>
              <a:t>ＳＥＯの基礎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85850"/>
            <a:ext cx="3597275" cy="3225498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2200" dirty="0" smtClean="0">
                <a:latin typeface="HGP創英角ｺﾞｼｯｸUB" pitchFamily="50" charset="-128"/>
                <a:ea typeface="HGP創英角ｺﾞｼｯｸUB" pitchFamily="50" charset="-128"/>
              </a:rPr>
              <a:t>下記の場所にキーワードを含める。</a:t>
            </a:r>
          </a:p>
          <a:p>
            <a:pPr lvl="1" eaLnBrk="1" hangingPunct="1">
              <a:defRPr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ページタイトル</a:t>
            </a:r>
          </a:p>
          <a:p>
            <a:pPr lvl="1" eaLnBrk="1" hangingPunct="1">
              <a:defRPr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サイト名</a:t>
            </a:r>
          </a:p>
          <a:p>
            <a:pPr lvl="1" eaLnBrk="1" hangingPunct="1">
              <a:defRPr/>
            </a:pPr>
            <a:r>
              <a:rPr lang="ja-JP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記事の見出し</a:t>
            </a:r>
            <a:endParaRPr lang="en-US" altLang="ja-JP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 eaLnBrk="1" hangingPunct="1">
              <a:defRPr/>
            </a:pPr>
            <a:r>
              <a:rPr lang="ja-JP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記事の内容</a:t>
            </a:r>
          </a:p>
          <a:p>
            <a:pPr lvl="1" eaLnBrk="1" hangingPunct="1">
              <a:defRPr/>
            </a:pPr>
            <a:r>
              <a:rPr lang="ja-JP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サイドバー</a:t>
            </a:r>
          </a:p>
        </p:txBody>
      </p: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97425" y="1511177"/>
            <a:ext cx="4238625" cy="442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AutoShape 5"/>
          <p:cNvSpPr>
            <a:spLocks noChangeArrowheads="1"/>
          </p:cNvSpPr>
          <p:nvPr/>
        </p:nvSpPr>
        <p:spPr bwMode="auto">
          <a:xfrm>
            <a:off x="4760913" y="1436878"/>
            <a:ext cx="1658937" cy="30646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ja-JP" altLang="en-US"/>
          </a:p>
        </p:txBody>
      </p:sp>
      <p:sp>
        <p:nvSpPr>
          <p:cNvPr id="31753" name="AutoShape 7"/>
          <p:cNvSpPr>
            <a:spLocks noChangeArrowheads="1"/>
          </p:cNvSpPr>
          <p:nvPr/>
        </p:nvSpPr>
        <p:spPr bwMode="auto">
          <a:xfrm>
            <a:off x="6272303" y="3949482"/>
            <a:ext cx="1458533" cy="30646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endParaRPr lang="ja-JP" altLang="en-US"/>
          </a:p>
        </p:txBody>
      </p:sp>
      <p:sp>
        <p:nvSpPr>
          <p:cNvPr id="31754" name="AutoShape 8"/>
          <p:cNvSpPr>
            <a:spLocks noChangeArrowheads="1"/>
          </p:cNvSpPr>
          <p:nvPr/>
        </p:nvSpPr>
        <p:spPr bwMode="auto">
          <a:xfrm>
            <a:off x="6205775" y="4281598"/>
            <a:ext cx="1673225" cy="1439863"/>
          </a:xfrm>
          <a:prstGeom prst="roundRect">
            <a:avLst>
              <a:gd name="adj" fmla="val 7597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ja-JP" altLang="en-US"/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3946237" y="1480404"/>
            <a:ext cx="9715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200" b="1" i="1" dirty="0"/>
              <a:t>ページ</a:t>
            </a:r>
            <a:br>
              <a:rPr lang="ja-JP" altLang="en-US" sz="1200" b="1" i="1" dirty="0"/>
            </a:br>
            <a:r>
              <a:rPr lang="ja-JP" altLang="en-US" sz="1200" b="1" i="1" dirty="0"/>
              <a:t>タイトル</a:t>
            </a:r>
          </a:p>
        </p:txBody>
      </p:sp>
      <p:sp>
        <p:nvSpPr>
          <p:cNvPr id="31757" name="Text Box 12"/>
          <p:cNvSpPr txBox="1">
            <a:spLocks noChangeArrowheads="1"/>
          </p:cNvSpPr>
          <p:nvPr/>
        </p:nvSpPr>
        <p:spPr bwMode="auto">
          <a:xfrm>
            <a:off x="7835034" y="3891973"/>
            <a:ext cx="9715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200" b="1" i="1" dirty="0"/>
              <a:t>記事の</a:t>
            </a:r>
            <a:br>
              <a:rPr lang="ja-JP" altLang="en-US" sz="1200" b="1" i="1" dirty="0"/>
            </a:br>
            <a:r>
              <a:rPr lang="ja-JP" altLang="en-US" sz="1200" b="1" i="1" dirty="0"/>
              <a:t>見出し</a:t>
            </a:r>
          </a:p>
        </p:txBody>
      </p:sp>
      <p:sp>
        <p:nvSpPr>
          <p:cNvPr id="31758" name="Text Box 13"/>
          <p:cNvSpPr txBox="1">
            <a:spLocks noChangeArrowheads="1"/>
          </p:cNvSpPr>
          <p:nvPr/>
        </p:nvSpPr>
        <p:spPr bwMode="auto">
          <a:xfrm>
            <a:off x="7807751" y="5020502"/>
            <a:ext cx="9715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200" b="1" i="1" dirty="0"/>
              <a:t>記事の</a:t>
            </a:r>
            <a:br>
              <a:rPr lang="ja-JP" altLang="en-US" sz="1200" b="1" i="1" dirty="0"/>
            </a:br>
            <a:r>
              <a:rPr lang="ja-JP" altLang="en-US" sz="1200" b="1" i="1" dirty="0"/>
              <a:t>内容</a:t>
            </a:r>
          </a:p>
        </p:txBody>
      </p:sp>
      <p:sp>
        <p:nvSpPr>
          <p:cNvPr id="31759" name="Text Box 14"/>
          <p:cNvSpPr txBox="1">
            <a:spLocks noChangeArrowheads="1"/>
          </p:cNvSpPr>
          <p:nvPr/>
        </p:nvSpPr>
        <p:spPr bwMode="auto">
          <a:xfrm>
            <a:off x="5191559" y="5977621"/>
            <a:ext cx="971550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200" b="1" i="1" dirty="0"/>
              <a:t>サイドバー</a:t>
            </a:r>
          </a:p>
        </p:txBody>
      </p:sp>
      <p:sp>
        <p:nvSpPr>
          <p:cNvPr id="31760" name="AutoShape 15"/>
          <p:cNvSpPr>
            <a:spLocks noChangeArrowheads="1"/>
          </p:cNvSpPr>
          <p:nvPr/>
        </p:nvSpPr>
        <p:spPr bwMode="auto">
          <a:xfrm>
            <a:off x="4895850" y="1998081"/>
            <a:ext cx="2555875" cy="39528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ja-JP" altLang="en-US"/>
          </a:p>
        </p:txBody>
      </p:sp>
      <p:sp>
        <p:nvSpPr>
          <p:cNvPr id="31761" name="Text Box 16"/>
          <p:cNvSpPr txBox="1">
            <a:spLocks noChangeArrowheads="1"/>
          </p:cNvSpPr>
          <p:nvPr/>
        </p:nvSpPr>
        <p:spPr bwMode="auto">
          <a:xfrm>
            <a:off x="4124325" y="2134750"/>
            <a:ext cx="644525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200" b="1" i="1" dirty="0"/>
              <a:t>サイト名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2763" y="4854576"/>
            <a:ext cx="3986212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kern="0" dirty="0" smtClean="0"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kern="0" dirty="0" smtClean="0">
                <a:latin typeface="HGP創英角ｺﾞｼｯｸUB" pitchFamily="50" charset="-128"/>
                <a:ea typeface="HGP創英角ｺﾞｼｯｸUB" pitchFamily="50" charset="-128"/>
              </a:rPr>
              <a:t>重要ポイント</a:t>
            </a:r>
            <a:r>
              <a:rPr lang="en-US" altLang="ja-JP" kern="0" dirty="0" smtClean="0"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br>
              <a:rPr lang="en-US" altLang="ja-JP" kern="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kern="0" dirty="0" smtClean="0">
                <a:latin typeface="HGP創英角ｺﾞｼｯｸUB" pitchFamily="50" charset="-128"/>
                <a:ea typeface="HGP創英角ｺﾞｼｯｸUB" pitchFamily="50" charset="-128"/>
              </a:rPr>
              <a:t>ＳＥＯ</a:t>
            </a:r>
            <a:r>
              <a:rPr lang="ja-JP" altLang="en-US" kern="0" dirty="0">
                <a:latin typeface="HGP創英角ｺﾞｼｯｸUB" pitchFamily="50" charset="-128"/>
                <a:ea typeface="HGP創英角ｺﾞｼｯｸUB" pitchFamily="50" charset="-128"/>
              </a:rPr>
              <a:t>の最終目的は</a:t>
            </a:r>
            <a:r>
              <a:rPr lang="ja-JP" altLang="en-US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「アクセスアップ</a:t>
            </a:r>
            <a:r>
              <a:rPr lang="ja-JP" altLang="en-US" kern="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」。</a:t>
            </a:r>
            <a:endParaRPr lang="en-US" altLang="ja-JP" kern="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kern="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「</a:t>
            </a:r>
            <a:r>
              <a:rPr lang="ja-JP" altLang="en-US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上位表示」</a:t>
            </a:r>
            <a:r>
              <a:rPr lang="ja-JP" altLang="en-US" kern="0" dirty="0">
                <a:latin typeface="HGP創英角ｺﾞｼｯｸUB" pitchFamily="50" charset="-128"/>
                <a:ea typeface="HGP創英角ｺﾞｼｯｸUB" pitchFamily="50" charset="-128"/>
              </a:rPr>
              <a:t>ではない</a:t>
            </a:r>
            <a:endParaRPr lang="en-US" altLang="ja-JP" kern="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en-US" altLang="ja-JP" kern="0" dirty="0"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kern="0" dirty="0">
                <a:latin typeface="HGP創英角ｺﾞｼｯｸUB" pitchFamily="50" charset="-128"/>
                <a:ea typeface="HGP創英角ｺﾞｼｯｸUB" pitchFamily="50" charset="-128"/>
              </a:rPr>
              <a:t>設定を自分で実現できる</a:t>
            </a:r>
            <a:r>
              <a:rPr lang="ja-JP" altLang="en-US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ツールの選択</a:t>
            </a:r>
            <a:r>
              <a:rPr lang="ja-JP" altLang="en-US" kern="0" dirty="0">
                <a:latin typeface="HGP創英角ｺﾞｼｯｸUB" pitchFamily="50" charset="-128"/>
                <a:ea typeface="HGP創英角ｺﾞｼｯｸUB" pitchFamily="50" charset="-128"/>
              </a:rPr>
              <a:t>が重要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1763" name="AutoShape 8"/>
          <p:cNvSpPr>
            <a:spLocks noChangeArrowheads="1"/>
          </p:cNvSpPr>
          <p:nvPr/>
        </p:nvSpPr>
        <p:spPr bwMode="auto">
          <a:xfrm>
            <a:off x="4992973" y="3700172"/>
            <a:ext cx="1069975" cy="2174155"/>
          </a:xfrm>
          <a:prstGeom prst="roundRect">
            <a:avLst>
              <a:gd name="adj" fmla="val 7597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4D68C2E-70F7-48AC-BBB0-846D4D856454}" type="slidenum">
              <a:rPr lang="ja-JP" altLang="en-US" smtClean="0"/>
              <a:pPr/>
              <a:t>14</a:t>
            </a:fld>
            <a:endParaRPr lang="en-US" altLang="ja-JP" smtClean="0"/>
          </a:p>
        </p:txBody>
      </p:sp>
      <p:sp>
        <p:nvSpPr>
          <p:cNvPr id="32771" name="スライド番号プレースホルダ 4"/>
          <p:cNvSpPr txBox="1">
            <a:spLocks noGrp="1"/>
          </p:cNvSpPr>
          <p:nvPr/>
        </p:nvSpPr>
        <p:spPr bwMode="auto">
          <a:xfrm>
            <a:off x="7053263" y="6604000"/>
            <a:ext cx="19812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8315364-0542-4F81-8175-28EB7B39B333}" type="slidenum">
              <a:rPr kumimoji="0" lang="en-US" altLang="ja-JP" sz="1000"/>
              <a:pPr algn="r"/>
              <a:t>14</a:t>
            </a:fld>
            <a:endParaRPr kumimoji="0" lang="en-US" altLang="ja-JP" sz="10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2888" y="180975"/>
            <a:ext cx="8901112" cy="5842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ポイント（１）キーワード選び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365125" y="1019175"/>
            <a:ext cx="8599488" cy="5702300"/>
          </a:xfrm>
          <a:prstGeom prst="rect">
            <a:avLst/>
          </a:prstGeom>
        </p:spPr>
        <p:txBody>
          <a:bodyPr/>
          <a:lstStyle/>
          <a:p>
            <a:pPr marL="361950" indent="-361950">
              <a:spcBef>
                <a:spcPct val="60000"/>
              </a:spcBef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ja-JP" altLang="en-US" sz="2800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商売につながる</a:t>
            </a:r>
            <a:r>
              <a:rPr lang="ja-JP" altLang="en-US" sz="2800" kern="0" dirty="0">
                <a:latin typeface="HGP創英角ｺﾞｼｯｸUB" pitchFamily="50" charset="-128"/>
                <a:ea typeface="HGP創英角ｺﾞｼｯｸUB" pitchFamily="50" charset="-128"/>
              </a:rPr>
              <a:t>キーワードを選ぶ</a:t>
            </a:r>
            <a:endParaRPr lang="en-US" altLang="ja-JP" sz="2800" kern="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61950" indent="-361950">
              <a:spcBef>
                <a:spcPct val="60000"/>
              </a:spcBef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ja-JP" altLang="en-US" sz="2800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勝てそう</a:t>
            </a:r>
            <a:r>
              <a:rPr lang="ja-JP" altLang="en-US" sz="2800" kern="0" dirty="0">
                <a:latin typeface="HGP創英角ｺﾞｼｯｸUB" pitchFamily="50" charset="-128"/>
                <a:ea typeface="HGP創英角ｺﾞｼｯｸUB" pitchFamily="50" charset="-128"/>
              </a:rPr>
              <a:t>なキーワードを選ぶ</a:t>
            </a:r>
            <a:endParaRPr lang="en-US" altLang="ja-JP" sz="2800" kern="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61950" indent="-361950">
              <a:spcBef>
                <a:spcPts val="2400"/>
              </a:spcBef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ja-JP" altLang="en-US" sz="2800" kern="0" dirty="0">
                <a:latin typeface="HGP創英角ｺﾞｼｯｸUB" pitchFamily="50" charset="-128"/>
                <a:ea typeface="HGP創英角ｺﾞｼｯｸUB" pitchFamily="50" charset="-128"/>
              </a:rPr>
              <a:t>「勝負キーワード」を</a:t>
            </a:r>
            <a:r>
              <a:rPr lang="ja-JP" altLang="en-US" sz="2800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絞り込む</a:t>
            </a:r>
            <a:r>
              <a:rPr lang="ja-JP" altLang="en-US" sz="2800" kern="0" dirty="0">
                <a:latin typeface="HGP創英角ｺﾞｼｯｸUB" pitchFamily="50" charset="-128"/>
                <a:ea typeface="HGP創英角ｺﾞｼｯｸUB" pitchFamily="50" charset="-128"/>
              </a:rPr>
              <a:t>（２～３組に絞る）。</a:t>
            </a:r>
            <a:endParaRPr lang="en-US" altLang="ja-JP" sz="2800" kern="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61950" indent="-361950">
              <a:spcBef>
                <a:spcPts val="0"/>
              </a:spcBef>
              <a:buClr>
                <a:schemeClr val="hlink"/>
              </a:buClr>
              <a:defRPr/>
            </a:pPr>
            <a:endParaRPr lang="en-US" altLang="ja-JP" sz="2400" kern="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914400" lvl="1" indent="-457200">
              <a:lnSpc>
                <a:spcPts val="2000"/>
              </a:lnSpc>
              <a:spcBef>
                <a:spcPts val="2400"/>
              </a:spcBef>
              <a:defRPr/>
            </a:pPr>
            <a:r>
              <a:rPr lang="ja-JP" altLang="en-US" sz="2000" dirty="0" smtClean="0">
                <a:solidFill>
                  <a:srgbClr val="FF3300"/>
                </a:solidFill>
                <a:latin typeface="HGP創英角ｺﾞｼｯｸUB" pitchFamily="50" charset="-128"/>
                <a:ea typeface="HGP創英角ｺﾞｼｯｸUB" pitchFamily="50" charset="-128"/>
              </a:rPr>
              <a:t>① 地域</a:t>
            </a:r>
            <a:r>
              <a:rPr lang="ja-JP" altLang="en-US" sz="2000" dirty="0">
                <a:solidFill>
                  <a:srgbClr val="FF3300"/>
                </a:solidFill>
                <a:latin typeface="HGP創英角ｺﾞｼｯｸUB" pitchFamily="50" charset="-128"/>
                <a:ea typeface="HGP創英角ｺﾞｼｯｸUB" pitchFamily="50" charset="-128"/>
              </a:rPr>
              <a:t>商圏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の</a:t>
            </a: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SEO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：地域商圏の場合、「キーワード＋</a:t>
            </a:r>
            <a:r>
              <a:rPr lang="ja-JP" altLang="en-US" sz="2000" dirty="0">
                <a:solidFill>
                  <a:srgbClr val="FF3300"/>
                </a:solidFill>
                <a:latin typeface="HGP創英角ｺﾞｼｯｸUB" pitchFamily="50" charset="-128"/>
                <a:ea typeface="HGP創英角ｺﾞｼｯｸUB" pitchFamily="50" charset="-128"/>
              </a:rPr>
              <a:t>地域名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」で</a:t>
            </a: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SEO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実施</a:t>
            </a:r>
            <a:endParaRPr lang="en-US" altLang="ja-JP" sz="20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267137" lvl="2" indent="-404968">
              <a:lnSpc>
                <a:spcPts val="1773"/>
              </a:lnSpc>
              <a:spcBef>
                <a:spcPts val="1064"/>
              </a:spcBef>
              <a:defRPr/>
            </a:pPr>
            <a:r>
              <a:rPr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　例：　行政書士事務所の場合　　「会社設立 ＋ 川崎」</a:t>
            </a:r>
            <a:endParaRPr lang="en-US" altLang="ja-JP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267137" lvl="2" indent="-404968">
              <a:lnSpc>
                <a:spcPts val="1773"/>
              </a:lnSpc>
              <a:spcBef>
                <a:spcPts val="1064"/>
              </a:spcBef>
              <a:defRPr/>
            </a:pPr>
            <a:r>
              <a:rPr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　例：　整骨院の場合　　　　　　　　「腰痛 ＋ 整骨　＋ 名古屋」　</a:t>
            </a:r>
            <a:endParaRPr lang="ja-JP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914400" lvl="1" indent="-457200">
              <a:lnSpc>
                <a:spcPts val="2000"/>
              </a:lnSpc>
              <a:spcBef>
                <a:spcPts val="2400"/>
              </a:spcBef>
              <a:defRPr/>
            </a:pPr>
            <a:r>
              <a:rPr lang="ja-JP" altLang="en-US" sz="2000" dirty="0" smtClean="0">
                <a:solidFill>
                  <a:srgbClr val="FF3300"/>
                </a:solidFill>
                <a:latin typeface="HGP創英角ｺﾞｼｯｸUB" pitchFamily="50" charset="-128"/>
                <a:ea typeface="HGP創英角ｺﾞｼｯｸUB" pitchFamily="50" charset="-128"/>
              </a:rPr>
              <a:t>② 専門用語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による</a:t>
            </a: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SEO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：業界の</a:t>
            </a:r>
            <a:r>
              <a:rPr lang="ja-JP" altLang="en-US" sz="2000" dirty="0">
                <a:solidFill>
                  <a:srgbClr val="FF3300"/>
                </a:solidFill>
                <a:latin typeface="HGP創英角ｺﾞｼｯｸUB" pitchFamily="50" charset="-128"/>
                <a:ea typeface="HGP創英角ｺﾞｼｯｸUB" pitchFamily="50" charset="-128"/>
              </a:rPr>
              <a:t>専門用語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で上位表示を狙う。</a:t>
            </a:r>
            <a:endParaRPr lang="en-US" altLang="ja-JP" sz="20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914400" lvl="1" indent="-457200">
              <a:lnSpc>
                <a:spcPts val="2000"/>
              </a:lnSpc>
              <a:spcBef>
                <a:spcPts val="2400"/>
              </a:spcBef>
              <a:defRPr/>
            </a:pPr>
            <a:r>
              <a:rPr lang="ja-JP" altLang="en-US" sz="2000" dirty="0" smtClean="0">
                <a:solidFill>
                  <a:srgbClr val="FF3300"/>
                </a:solidFill>
                <a:latin typeface="HGP創英角ｺﾞｼｯｸUB" pitchFamily="50" charset="-128"/>
                <a:ea typeface="HGP創英角ｺﾞｼｯｸUB" pitchFamily="50" charset="-128"/>
              </a:rPr>
              <a:t>③ キーワード</a:t>
            </a:r>
            <a:r>
              <a:rPr lang="ja-JP" altLang="en-US" sz="2000" dirty="0">
                <a:solidFill>
                  <a:srgbClr val="FF3300"/>
                </a:solidFill>
                <a:latin typeface="HGP創英角ｺﾞｼｯｸUB" pitchFamily="50" charset="-128"/>
                <a:ea typeface="HGP創英角ｺﾞｼｯｸUB" pitchFamily="50" charset="-128"/>
              </a:rPr>
              <a:t>別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のサイト分割：</a:t>
            </a:r>
            <a:r>
              <a:rPr lang="ja-JP" altLang="en-US" sz="2000" dirty="0">
                <a:solidFill>
                  <a:srgbClr val="FF3300"/>
                </a:solidFill>
                <a:latin typeface="HGP創英角ｺﾞｼｯｸUB" pitchFamily="50" charset="-128"/>
                <a:ea typeface="HGP創英角ｺﾞｼｯｸUB" pitchFamily="50" charset="-128"/>
              </a:rPr>
              <a:t>複数の個別キーワード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で上位表示</a:t>
            </a:r>
          </a:p>
          <a:p>
            <a:pPr marL="914400" lvl="1" indent="-457200">
              <a:lnSpc>
                <a:spcPts val="2000"/>
              </a:lnSpc>
              <a:spcBef>
                <a:spcPts val="2400"/>
              </a:spcBef>
              <a:defRPr/>
            </a:pPr>
            <a:endParaRPr lang="en-US" altLang="ja-JP" sz="2400" kern="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242888" y="190500"/>
            <a:ext cx="8901112" cy="579438"/>
          </a:xfrm>
        </p:spPr>
        <p:txBody>
          <a:bodyPr/>
          <a:lstStyle/>
          <a:p>
            <a:r>
              <a:rPr lang="ja-JP" altLang="en-US" dirty="0" smtClean="0"/>
              <a:t>事例 ： 不動産 </a:t>
            </a:r>
            <a:r>
              <a:rPr lang="ja-JP" altLang="en-US" sz="2000" dirty="0" smtClean="0"/>
              <a:t>（</a:t>
            </a:r>
            <a:r>
              <a:rPr lang="ja-JP" altLang="en-US" sz="2000" dirty="0" smtClean="0">
                <a:solidFill>
                  <a:srgbClr val="FF3300"/>
                </a:solidFill>
                <a:latin typeface="HGP創英角ｺﾞｼｯｸUB" pitchFamily="50" charset="-128"/>
                <a:ea typeface="HGP創英角ｺﾞｼｯｸUB" pitchFamily="50" charset="-128"/>
              </a:rPr>
              <a:t>①地域商圏キーワード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成功事例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292100" y="1108023"/>
            <a:ext cx="6197600" cy="5927777"/>
          </a:xfrm>
        </p:spPr>
        <p:txBody>
          <a:bodyPr/>
          <a:lstStyle/>
          <a:p>
            <a:pPr eaLnBrk="1" hangingPunct="1">
              <a:buNone/>
            </a:pPr>
            <a:r>
              <a:rPr lang="ja-JP" altLang="en-US" sz="2000" b="1" dirty="0" smtClean="0">
                <a:solidFill>
                  <a:srgbClr val="FF0000"/>
                </a:solidFill>
              </a:rPr>
              <a:t>①</a:t>
            </a:r>
            <a:r>
              <a:rPr lang="ja-JP" altLang="en-US" sz="2000" b="1" dirty="0" smtClean="0"/>
              <a:t>ＨＰの成果</a:t>
            </a:r>
          </a:p>
          <a:p>
            <a:pPr lvl="1" eaLnBrk="1" hangingPunct="1"/>
            <a:r>
              <a:rPr lang="ja-JP" altLang="en-US" sz="2000" dirty="0" smtClean="0"/>
              <a:t>問合せが多すぎて対応できない状況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endParaRPr lang="ja-JP" altLang="en-US" sz="2000" dirty="0" smtClean="0"/>
          </a:p>
          <a:p>
            <a:pPr eaLnBrk="1" hangingPunct="1">
              <a:buNone/>
            </a:pPr>
            <a:r>
              <a:rPr lang="ja-JP" altLang="en-US" sz="2000" b="1" dirty="0" smtClean="0">
                <a:solidFill>
                  <a:srgbClr val="FF0000"/>
                </a:solidFill>
              </a:rPr>
              <a:t>②</a:t>
            </a:r>
            <a:r>
              <a:rPr lang="ja-JP" altLang="en-US" sz="2000" b="1" dirty="0" smtClean="0"/>
              <a:t>ＨＰの成功要因</a:t>
            </a:r>
          </a:p>
          <a:p>
            <a:pPr lvl="1"/>
            <a:r>
              <a:rPr lang="ja-JP" altLang="en-US" dirty="0" smtClean="0"/>
              <a:t>「</a:t>
            </a:r>
            <a:r>
              <a:rPr lang="ja-JP" altLang="en-US" b="1" dirty="0" smtClean="0">
                <a:solidFill>
                  <a:srgbClr val="FF3300"/>
                </a:solidFill>
              </a:rPr>
              <a:t>葉山 ＋ 不動産</a:t>
            </a:r>
            <a:r>
              <a:rPr lang="ja-JP" altLang="en-US" dirty="0" smtClean="0"/>
              <a:t>」</a:t>
            </a:r>
            <a:r>
              <a:rPr lang="ja-JP" altLang="en-US" sz="2000" dirty="0" smtClean="0"/>
              <a:t>で、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Yahoo!</a:t>
            </a:r>
            <a:r>
              <a:rPr lang="ja-JP" altLang="en-US" sz="2000" dirty="0" err="1" smtClean="0"/>
              <a:t>、</a:t>
            </a:r>
            <a:r>
              <a:rPr lang="en-US" altLang="ja-JP" sz="2000" dirty="0" smtClean="0"/>
              <a:t>Google</a:t>
            </a:r>
            <a:r>
              <a:rPr lang="ja-JP" altLang="en-US" sz="2000" dirty="0" smtClean="0"/>
              <a:t>ともに</a:t>
            </a:r>
            <a:r>
              <a:rPr lang="ja-JP" altLang="en-US" sz="2000" b="1" dirty="0" smtClean="0"/>
              <a:t>上位表示</a:t>
            </a:r>
          </a:p>
          <a:p>
            <a:pPr lvl="1" eaLnBrk="1" hangingPunct="1">
              <a:buNone/>
            </a:pPr>
            <a:r>
              <a:rPr lang="ja-JP" altLang="en-US" b="1" dirty="0" smtClean="0">
                <a:solidFill>
                  <a:srgbClr val="FF3300"/>
                </a:solidFill>
              </a:rPr>
              <a:t>  </a:t>
            </a:r>
            <a:r>
              <a:rPr lang="ja-JP" altLang="en-US" sz="2000" b="1" dirty="0" smtClean="0">
                <a:solidFill>
                  <a:srgbClr val="FF3300"/>
                </a:solidFill>
              </a:rPr>
              <a:t>→地域商圏（葉山）</a:t>
            </a:r>
            <a:r>
              <a:rPr lang="ja-JP" altLang="en-US" sz="2000" dirty="0" smtClean="0"/>
              <a:t>にあわせた</a:t>
            </a:r>
            <a:r>
              <a:rPr lang="en-US" altLang="ja-JP" sz="2000" dirty="0" smtClean="0"/>
              <a:t>SEO</a:t>
            </a:r>
            <a:r>
              <a:rPr lang="ja-JP" altLang="en-US" sz="2000" dirty="0" smtClean="0"/>
              <a:t>対策</a:t>
            </a:r>
          </a:p>
          <a:p>
            <a:pPr lvl="1" eaLnBrk="1" hangingPunct="1"/>
            <a:r>
              <a:rPr lang="ja-JP" altLang="en-US" sz="2000" dirty="0" smtClean="0"/>
              <a:t>信頼感を出している。（免許、資格）</a:t>
            </a:r>
            <a:endParaRPr lang="en-US" altLang="ja-JP" sz="2000" dirty="0" smtClean="0"/>
          </a:p>
          <a:p>
            <a:pPr lvl="1" eaLnBrk="1" hangingPunct="1"/>
            <a:r>
              <a:rPr lang="ja-JP" altLang="en-US" sz="2000" dirty="0" smtClean="0"/>
              <a:t>裏話などの情報を数多く掲載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endParaRPr lang="ja-JP" altLang="en-US" sz="2000" dirty="0" smtClean="0"/>
          </a:p>
          <a:p>
            <a:pPr eaLnBrk="1" hangingPunct="1">
              <a:buNone/>
            </a:pPr>
            <a:r>
              <a:rPr lang="ja-JP" altLang="en-US" sz="2000" b="1" dirty="0" smtClean="0">
                <a:solidFill>
                  <a:srgbClr val="FF0000"/>
                </a:solidFill>
              </a:rPr>
              <a:t>③</a:t>
            </a:r>
            <a:r>
              <a:rPr lang="ja-JP" altLang="en-US" sz="2000" b="1" dirty="0" smtClean="0"/>
              <a:t>ＨＰ以外の営業活動</a:t>
            </a:r>
          </a:p>
          <a:p>
            <a:pPr lvl="1" eaLnBrk="1" hangingPunct="1"/>
            <a:r>
              <a:rPr lang="ja-JP" altLang="en-US" sz="2000" dirty="0" smtClean="0"/>
              <a:t>新聞折込。現在は紙の広告は０円</a:t>
            </a:r>
          </a:p>
          <a:p>
            <a:pPr lvl="1" eaLnBrk="1" hangingPunct="1"/>
            <a:r>
              <a:rPr lang="ja-JP" altLang="en-US" sz="2000" dirty="0" smtClean="0"/>
              <a:t>メールマガジンも利用して最新情報をお届け</a:t>
            </a:r>
            <a:endParaRPr lang="en-US" altLang="ja-JP" sz="2000" dirty="0" smtClean="0"/>
          </a:p>
          <a:p>
            <a:pPr lvl="1" eaLnBrk="1" hangingPunct="1"/>
            <a:endParaRPr lang="ja-JP" altLang="en-US" sz="2000" dirty="0" smtClean="0"/>
          </a:p>
        </p:txBody>
      </p:sp>
      <p:sp>
        <p:nvSpPr>
          <p:cNvPr id="33796" name="Text Box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372225" y="1125538"/>
            <a:ext cx="2303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200" dirty="0">
                <a:latin typeface="ＭＳ Ｐゴシック" pitchFamily="50" charset="-128"/>
              </a:rPr>
              <a:t>【</a:t>
            </a:r>
            <a:r>
              <a:rPr lang="zh-TW" altLang="en-US" sz="1200" dirty="0"/>
              <a:t>有限会社伊藤不動産事務所</a:t>
            </a:r>
            <a:r>
              <a:rPr lang="en-US" altLang="ja-JP" sz="1200" dirty="0">
                <a:latin typeface="ＭＳ Ｐゴシック" pitchFamily="50" charset="-128"/>
              </a:rPr>
              <a:t>】</a:t>
            </a:r>
          </a:p>
        </p:txBody>
      </p:sp>
      <p:sp>
        <p:nvSpPr>
          <p:cNvPr id="33797" name="スライド番号プレースホルダ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39A5B4-E43A-4BA6-B76F-E0BADBB3AAF8}" type="slidenum">
              <a:rPr lang="ja-JP" altLang="en-US" smtClean="0"/>
              <a:pPr/>
              <a:t>15</a:t>
            </a:fld>
            <a:endParaRPr lang="en-US" altLang="ja-JP" dirty="0" smtClean="0"/>
          </a:p>
        </p:txBody>
      </p:sp>
      <p:pic>
        <p:nvPicPr>
          <p:cNvPr id="9" name="図 8" descr="sc0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1413" y="1768475"/>
            <a:ext cx="2698750" cy="4440238"/>
          </a:xfrm>
          <a:prstGeom prst="rect">
            <a:avLst/>
          </a:prstGeom>
          <a:ln w="28575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242888" y="180975"/>
            <a:ext cx="8901112" cy="584775"/>
          </a:xfrm>
        </p:spPr>
        <p:txBody>
          <a:bodyPr/>
          <a:lstStyle/>
          <a:p>
            <a:r>
              <a:rPr lang="ja-JP" altLang="en-US" dirty="0" smtClean="0"/>
              <a:t>事例 ： 製造業 </a:t>
            </a:r>
            <a:r>
              <a:rPr lang="ja-JP" altLang="en-US" sz="2000" dirty="0" smtClean="0"/>
              <a:t>（</a:t>
            </a:r>
            <a:r>
              <a:rPr lang="ja-JP" altLang="en-US" sz="2000" dirty="0" smtClean="0">
                <a:solidFill>
                  <a:srgbClr val="FF3300"/>
                </a:solidFill>
                <a:latin typeface="HGP創英角ｺﾞｼｯｸUB" pitchFamily="50" charset="-128"/>
                <a:ea typeface="HGP創英角ｺﾞｼｯｸUB" pitchFamily="50" charset="-128"/>
              </a:rPr>
              <a:t>②専門用語キーワード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成功事例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372225" y="1125538"/>
            <a:ext cx="23034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200" dirty="0">
                <a:latin typeface="ＭＳ Ｐゴシック" pitchFamily="50" charset="-128"/>
              </a:rPr>
              <a:t>【</a:t>
            </a:r>
            <a:r>
              <a:rPr lang="ja-JP" altLang="en-US" sz="1200" dirty="0"/>
              <a:t>港製器工業株式会社 </a:t>
            </a:r>
            <a:r>
              <a:rPr lang="en-US" altLang="ja-JP" sz="1200" dirty="0">
                <a:latin typeface="ＭＳ Ｐゴシック" pitchFamily="50" charset="-128"/>
              </a:rPr>
              <a:t>】</a:t>
            </a:r>
          </a:p>
        </p:txBody>
      </p:sp>
      <p:sp>
        <p:nvSpPr>
          <p:cNvPr id="34821" name="Rectangle 7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6011863" cy="5601533"/>
          </a:xfrm>
          <a:noFill/>
        </p:spPr>
        <p:txBody>
          <a:bodyPr/>
          <a:lstStyle/>
          <a:p>
            <a:pPr eaLnBrk="1" hangingPunct="1">
              <a:buNone/>
            </a:pPr>
            <a:r>
              <a:rPr lang="ja-JP" altLang="en-US" sz="2000" b="1" dirty="0" smtClean="0">
                <a:solidFill>
                  <a:srgbClr val="FF0000"/>
                </a:solidFill>
              </a:rPr>
              <a:t>①</a:t>
            </a:r>
            <a:r>
              <a:rPr lang="ja-JP" altLang="en-US" sz="2000" b="1" dirty="0" smtClean="0"/>
              <a:t>ＨＰの成果</a:t>
            </a:r>
          </a:p>
          <a:p>
            <a:pPr lvl="1" eaLnBrk="1" hangingPunct="1"/>
            <a:r>
              <a:rPr lang="ja-JP" altLang="en-US" sz="1800" dirty="0" smtClean="0"/>
              <a:t>ＨＰ開設以来の</a:t>
            </a:r>
            <a:r>
              <a:rPr lang="ja-JP" altLang="en-US" sz="1800" dirty="0" smtClean="0">
                <a:solidFill>
                  <a:srgbClr val="FF0000"/>
                </a:solidFill>
              </a:rPr>
              <a:t>新規</a:t>
            </a:r>
            <a:r>
              <a:rPr lang="ja-JP" altLang="en-US" sz="1800" dirty="0" smtClean="0"/>
              <a:t>売上が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4,000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万円</a:t>
            </a:r>
          </a:p>
          <a:p>
            <a:pPr lvl="1" eaLnBrk="1" hangingPunct="1"/>
            <a:r>
              <a:rPr lang="ja-JP" altLang="en-US" sz="1800" dirty="0" smtClean="0"/>
              <a:t>全国から新規の取引先を獲得</a:t>
            </a:r>
          </a:p>
          <a:p>
            <a:pPr lvl="1" eaLnBrk="1" hangingPunct="1"/>
            <a:r>
              <a:rPr lang="ja-JP" altLang="en-US" sz="1800" dirty="0" smtClean="0"/>
              <a:t>優良な見込み客の獲得が容易に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endParaRPr lang="ja-JP" altLang="en-US" sz="1800" dirty="0" smtClean="0"/>
          </a:p>
          <a:p>
            <a:pPr eaLnBrk="1" hangingPunct="1">
              <a:buNone/>
            </a:pPr>
            <a:r>
              <a:rPr lang="ja-JP" altLang="en-US" sz="2000" b="1" dirty="0" smtClean="0">
                <a:solidFill>
                  <a:srgbClr val="FF0000"/>
                </a:solidFill>
              </a:rPr>
              <a:t>②</a:t>
            </a:r>
            <a:r>
              <a:rPr lang="ja-JP" altLang="en-US" sz="2000" b="1" dirty="0" smtClean="0"/>
              <a:t>ＨＰの成功要因</a:t>
            </a:r>
          </a:p>
          <a:p>
            <a:pPr lvl="1" eaLnBrk="1" hangingPunct="1"/>
            <a:r>
              <a:rPr lang="ja-JP" altLang="en-US" b="1" dirty="0" smtClean="0">
                <a:solidFill>
                  <a:srgbClr val="FF3300"/>
                </a:solidFill>
              </a:rPr>
              <a:t>業界専門用語</a:t>
            </a:r>
            <a:r>
              <a:rPr lang="ja-JP" altLang="en-US" sz="2000" dirty="0" smtClean="0"/>
              <a:t>で</a:t>
            </a:r>
            <a:r>
              <a:rPr lang="ja-JP" altLang="en-US" sz="1800" dirty="0" smtClean="0"/>
              <a:t>すぐに</a:t>
            </a:r>
            <a:r>
              <a:rPr lang="en-US" altLang="ja-JP" sz="1800" dirty="0" smtClean="0"/>
              <a:t>SEO</a:t>
            </a:r>
            <a:r>
              <a:rPr lang="ja-JP" altLang="en-US" sz="1800" dirty="0" smtClean="0"/>
              <a:t>上位表示</a:t>
            </a:r>
          </a:p>
          <a:p>
            <a:pPr lvl="1" eaLnBrk="1" hangingPunct="1"/>
            <a:r>
              <a:rPr lang="ja-JP" altLang="en-US" sz="1800" dirty="0" smtClean="0"/>
              <a:t>他社に先駆けて</a:t>
            </a:r>
            <a:r>
              <a:rPr lang="en-US" altLang="ja-JP" sz="1800" dirty="0" smtClean="0"/>
              <a:t>HP</a:t>
            </a:r>
            <a:r>
              <a:rPr lang="ja-JP" altLang="en-US" sz="1800" dirty="0" smtClean="0"/>
              <a:t>を作成</a:t>
            </a:r>
          </a:p>
          <a:p>
            <a:pPr lvl="1" eaLnBrk="1" hangingPunct="1"/>
            <a:r>
              <a:rPr lang="ja-JP" altLang="en-US" sz="1800" dirty="0" smtClean="0">
                <a:solidFill>
                  <a:srgbClr val="FF0000"/>
                </a:solidFill>
              </a:rPr>
              <a:t>他社に比較</a:t>
            </a:r>
            <a:r>
              <a:rPr lang="ja-JP" altLang="en-US" sz="1800" dirty="0" smtClean="0"/>
              <a:t>して信頼感のあるサイト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endParaRPr lang="ja-JP" altLang="en-US" sz="1800" dirty="0" smtClean="0"/>
          </a:p>
          <a:p>
            <a:pPr eaLnBrk="1" hangingPunct="1">
              <a:buNone/>
            </a:pPr>
            <a:r>
              <a:rPr lang="ja-JP" altLang="en-US" sz="2000" b="1" dirty="0" smtClean="0">
                <a:solidFill>
                  <a:srgbClr val="FF0000"/>
                </a:solidFill>
              </a:rPr>
              <a:t>③</a:t>
            </a:r>
            <a:r>
              <a:rPr lang="en-US" altLang="ja-JP" sz="2000" b="1" dirty="0" smtClean="0"/>
              <a:t>HP</a:t>
            </a:r>
            <a:r>
              <a:rPr lang="ja-JP" altLang="en-US" sz="2000" b="1" dirty="0" smtClean="0"/>
              <a:t>以外の営業活動</a:t>
            </a:r>
          </a:p>
          <a:p>
            <a:pPr lvl="1" eaLnBrk="1" hangingPunct="1"/>
            <a:r>
              <a:rPr lang="ja-JP" altLang="en-US" sz="1800" dirty="0" smtClean="0"/>
              <a:t>営業マンの飛び込み</a:t>
            </a:r>
          </a:p>
          <a:p>
            <a:pPr lvl="1" eaLnBrk="1" hangingPunct="1"/>
            <a:r>
              <a:rPr lang="ja-JP" altLang="en-US" sz="1800" dirty="0" smtClean="0"/>
              <a:t>製品情報中心のコーポレートサイト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ja-JP" altLang="en-US" sz="1800" dirty="0" smtClean="0"/>
              <a:t>→	</a:t>
            </a:r>
            <a:r>
              <a:rPr lang="ja-JP" altLang="en-US" sz="1600" dirty="0" smtClean="0"/>
              <a:t>どちらも成果が出ず、新規開拓はこの</a:t>
            </a:r>
            <a:r>
              <a:rPr lang="en-US" altLang="ja-JP" sz="1600" dirty="0" smtClean="0"/>
              <a:t>HP</a:t>
            </a:r>
            <a:r>
              <a:rPr lang="ja-JP" altLang="en-US" sz="1600" dirty="0" smtClean="0"/>
              <a:t>だけが成功。</a:t>
            </a:r>
          </a:p>
        </p:txBody>
      </p:sp>
      <p:sp>
        <p:nvSpPr>
          <p:cNvPr id="34822" name="スライド番号プレースホルダ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C6FFF4-10C0-4AA4-8987-84DFB44A6B53}" type="slidenum">
              <a:rPr lang="ja-JP" altLang="en-US" smtClean="0"/>
              <a:pPr/>
              <a:t>16</a:t>
            </a:fld>
            <a:endParaRPr lang="en-US" altLang="ja-JP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68438"/>
            <a:ext cx="3144839" cy="469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/>
          </p:cNvSpPr>
          <p:nvPr>
            <p:ph type="title"/>
          </p:nvPr>
        </p:nvSpPr>
        <p:spPr>
          <a:xfrm>
            <a:off x="242888" y="190500"/>
            <a:ext cx="8901112" cy="584775"/>
          </a:xfrm>
        </p:spPr>
        <p:txBody>
          <a:bodyPr/>
          <a:lstStyle/>
          <a:p>
            <a:r>
              <a:rPr lang="ja-JP" altLang="en-US" dirty="0" smtClean="0"/>
              <a:t>事例 ： ハウスメーカー</a:t>
            </a:r>
            <a:r>
              <a:rPr lang="ja-JP" altLang="en-US" sz="2000" dirty="0" smtClean="0"/>
              <a:t>（</a:t>
            </a:r>
            <a:r>
              <a:rPr lang="ja-JP" altLang="en-US" sz="2000" dirty="0" smtClean="0">
                <a:solidFill>
                  <a:srgbClr val="FF3300"/>
                </a:solidFill>
                <a:latin typeface="HGP創英角ｺﾞｼｯｸUB" pitchFamily="50" charset="-128"/>
                <a:ea typeface="HGP創英角ｺﾞｼｯｸUB" pitchFamily="50" charset="-128"/>
              </a:rPr>
              <a:t>③支店別キーワード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成功事例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</p:txBody>
      </p:sp>
      <p:sp>
        <p:nvSpPr>
          <p:cNvPr id="35843" name="Rectangle 8"/>
          <p:cNvSpPr>
            <a:spLocks noGrp="1"/>
          </p:cNvSpPr>
          <p:nvPr>
            <p:ph type="body" idx="1"/>
          </p:nvPr>
        </p:nvSpPr>
        <p:spPr>
          <a:xfrm>
            <a:off x="158750" y="1171574"/>
            <a:ext cx="6140450" cy="5470525"/>
          </a:xfrm>
        </p:spPr>
        <p:txBody>
          <a:bodyPr/>
          <a:lstStyle/>
          <a:p>
            <a:pPr eaLnBrk="1" hangingPunct="1">
              <a:buNone/>
              <a:tabLst>
                <a:tab pos="2336800" algn="l"/>
              </a:tabLst>
            </a:pPr>
            <a:r>
              <a:rPr lang="ja-JP" altLang="en-US" sz="2000" b="1" dirty="0" smtClean="0">
                <a:solidFill>
                  <a:srgbClr val="FF0000"/>
                </a:solidFill>
              </a:rPr>
              <a:t>①</a:t>
            </a:r>
            <a:r>
              <a:rPr lang="ja-JP" altLang="en-US" sz="2000" b="1" dirty="0" smtClean="0"/>
              <a:t>ＨＰの成果</a:t>
            </a:r>
          </a:p>
          <a:p>
            <a:pPr lvl="1" eaLnBrk="1" hangingPunct="1">
              <a:tabLst>
                <a:tab pos="2336800" algn="l"/>
              </a:tabLst>
            </a:pPr>
            <a:r>
              <a:rPr lang="ja-JP" altLang="en-US" sz="1800" dirty="0" smtClean="0"/>
              <a:t>本社サイトからの誘導先</a:t>
            </a:r>
          </a:p>
          <a:p>
            <a:pPr lvl="1" eaLnBrk="1" hangingPunct="1">
              <a:tabLst>
                <a:tab pos="2336800" algn="l"/>
              </a:tabLst>
            </a:pPr>
            <a:r>
              <a:rPr lang="ja-JP" altLang="en-US" sz="1800" dirty="0" smtClean="0"/>
              <a:t>社員の人間味をＨＰでアピール</a:t>
            </a:r>
          </a:p>
          <a:p>
            <a:pPr lvl="1" eaLnBrk="1" hangingPunct="1">
              <a:tabLst>
                <a:tab pos="2336800" algn="l"/>
              </a:tabLst>
            </a:pPr>
            <a:r>
              <a:rPr lang="ja-JP" altLang="en-US" sz="1800" dirty="0" smtClean="0"/>
              <a:t>現場が直接ネットで情報発信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endParaRPr lang="ja-JP" altLang="en-US" sz="1800" dirty="0" smtClean="0"/>
          </a:p>
          <a:p>
            <a:pPr eaLnBrk="1" hangingPunct="1">
              <a:buNone/>
              <a:tabLst>
                <a:tab pos="2336800" algn="l"/>
              </a:tabLst>
            </a:pPr>
            <a:r>
              <a:rPr lang="ja-JP" altLang="en-US" sz="2000" b="1" dirty="0" smtClean="0">
                <a:solidFill>
                  <a:srgbClr val="FF0000"/>
                </a:solidFill>
              </a:rPr>
              <a:t>②</a:t>
            </a:r>
            <a:r>
              <a:rPr lang="ja-JP" altLang="en-US" sz="2000" b="1" dirty="0" smtClean="0"/>
              <a:t>ＨＰの成功要因</a:t>
            </a:r>
          </a:p>
          <a:p>
            <a:pPr lvl="1" eaLnBrk="1" hangingPunct="1">
              <a:tabLst>
                <a:tab pos="2336800" algn="l"/>
              </a:tabLst>
            </a:pPr>
            <a:r>
              <a:rPr lang="ja-JP" altLang="en-US" sz="1800" dirty="0" smtClean="0"/>
              <a:t>ミサワホームのブランドだけでなく、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ja-JP" altLang="en-US" sz="1800" dirty="0" smtClean="0"/>
              <a:t>社員の人柄や</a:t>
            </a:r>
            <a:r>
              <a:rPr lang="ja-JP" altLang="en-US" sz="1800" dirty="0" smtClean="0">
                <a:solidFill>
                  <a:srgbClr val="FF0000"/>
                </a:solidFill>
              </a:rPr>
              <a:t>人間味</a:t>
            </a:r>
            <a:r>
              <a:rPr lang="ja-JP" altLang="en-US" sz="1800" dirty="0" smtClean="0"/>
              <a:t>を伝えている。</a:t>
            </a:r>
            <a:endParaRPr lang="en-US" altLang="ja-JP" sz="1800" dirty="0" smtClean="0"/>
          </a:p>
          <a:p>
            <a:pPr lvl="1">
              <a:tabLst>
                <a:tab pos="2336800" algn="l"/>
              </a:tabLst>
            </a:pPr>
            <a:r>
              <a:rPr lang="ja-JP" altLang="en-US" sz="1800" dirty="0" smtClean="0"/>
              <a:t>ＳＥＯで上位表示</a:t>
            </a:r>
          </a:p>
          <a:p>
            <a:pPr lvl="2">
              <a:tabLst>
                <a:tab pos="2336800" algn="l"/>
              </a:tabLst>
            </a:pPr>
            <a:r>
              <a:rPr lang="ja-JP" altLang="en-US" sz="1800" b="1" dirty="0" smtClean="0">
                <a:solidFill>
                  <a:srgbClr val="FF0000"/>
                </a:solidFill>
              </a:rPr>
              <a:t>木更津	＋ 一戸建て　　</a:t>
            </a:r>
          </a:p>
          <a:p>
            <a:pPr lvl="2">
              <a:tabLst>
                <a:tab pos="2336800" algn="l"/>
              </a:tabLst>
            </a:pPr>
            <a:r>
              <a:rPr lang="ja-JP" altLang="en-US" sz="1800" b="1" dirty="0" smtClean="0">
                <a:solidFill>
                  <a:srgbClr val="FF0000"/>
                </a:solidFill>
              </a:rPr>
              <a:t>木更津	＋ 分譲住宅　　</a:t>
            </a:r>
          </a:p>
          <a:p>
            <a:pPr lvl="2">
              <a:tabLst>
                <a:tab pos="2336800" algn="l"/>
              </a:tabLst>
            </a:pPr>
            <a:r>
              <a:rPr lang="ja-JP" altLang="en-US" sz="1800" b="1" dirty="0" smtClean="0">
                <a:solidFill>
                  <a:srgbClr val="FF0000"/>
                </a:solidFill>
              </a:rPr>
              <a:t>木更津 	＋ 新築　　　　  </a:t>
            </a:r>
            <a:endParaRPr lang="en-US" altLang="ja-JP" sz="1800" b="1" dirty="0" smtClean="0">
              <a:solidFill>
                <a:srgbClr val="FF0000"/>
              </a:solidFill>
            </a:endParaRPr>
          </a:p>
          <a:p>
            <a:pPr lvl="2">
              <a:tabLst>
                <a:tab pos="2336800" algn="l"/>
              </a:tabLst>
            </a:pPr>
            <a:endParaRPr lang="ja-JP" altLang="en-US" sz="1800" dirty="0" smtClean="0"/>
          </a:p>
          <a:p>
            <a:pPr lvl="1" eaLnBrk="1" hangingPunct="1">
              <a:tabLst>
                <a:tab pos="2336800" algn="l"/>
              </a:tabLst>
            </a:pPr>
            <a:r>
              <a:rPr lang="ja-JP" altLang="en-US" sz="1800" b="1" dirty="0" smtClean="0">
                <a:solidFill>
                  <a:srgbClr val="FF3300"/>
                </a:solidFill>
              </a:rPr>
              <a:t>本社サイトの受け皿</a:t>
            </a:r>
            <a:r>
              <a:rPr lang="ja-JP" altLang="en-US" sz="1800" dirty="0" smtClean="0"/>
              <a:t>として、各種イベントや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ja-JP" altLang="en-US" sz="1800" dirty="0" smtClean="0"/>
              <a:t>住宅展示場の案内等、充分な情報を提供。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227763" y="1125538"/>
            <a:ext cx="24463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200" dirty="0">
                <a:latin typeface="ＭＳ Ｐゴシック" pitchFamily="50" charset="-128"/>
              </a:rPr>
              <a:t>【</a:t>
            </a:r>
            <a:r>
              <a:rPr lang="ja-JP" altLang="en-US" sz="1200" dirty="0">
                <a:latin typeface="ＭＳ Ｐゴシック" pitchFamily="50" charset="-128"/>
              </a:rPr>
              <a:t>ミサワホーム東関東 木更津支店</a:t>
            </a:r>
            <a:r>
              <a:rPr lang="en-US" altLang="ja-JP" sz="1200" dirty="0">
                <a:latin typeface="ＭＳ Ｐゴシック" pitchFamily="50" charset="-128"/>
              </a:rPr>
              <a:t>】</a:t>
            </a:r>
          </a:p>
        </p:txBody>
      </p:sp>
      <p:pic>
        <p:nvPicPr>
          <p:cNvPr id="35845" name="Picture 6" descr="ミサワホーム_1"/>
          <p:cNvPicPr>
            <a:picLocks noChangeAspect="1" noChangeArrowheads="1"/>
          </p:cNvPicPr>
          <p:nvPr/>
        </p:nvPicPr>
        <p:blipFill>
          <a:blip r:embed="rId3" cstate="print"/>
          <a:srcRect l="12039" t="531" r="11964" b="65288"/>
          <a:stretch>
            <a:fillRect/>
          </a:stretch>
        </p:blipFill>
        <p:spPr bwMode="auto">
          <a:xfrm>
            <a:off x="6084888" y="1628775"/>
            <a:ext cx="2879725" cy="482441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5846" name="スライド番号プレースホルダ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595C5B5-ABFA-4545-B087-535BA90A8302}" type="slidenum">
              <a:rPr lang="ja-JP" altLang="en-US" smtClean="0"/>
              <a:pPr/>
              <a:t>17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8914" y="2284415"/>
            <a:ext cx="6596743" cy="584775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ホームページに人を集客するには？②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11705" y="3220576"/>
            <a:ext cx="65967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18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1" lang="en-US" altLang="ja-JP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SEO</a:t>
            </a:r>
            <a:r>
              <a:rPr kumimoji="1" lang="ja-JP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：</a:t>
            </a:r>
            <a:r>
              <a:rPr kumimoji="1" lang="ja-JP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リンク</a:t>
            </a:r>
            <a:r>
              <a:rPr kumimoji="1" lang="ja-JP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について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8"/>
          <p:cNvSpPr txBox="1">
            <a:spLocks noChangeArrowheads="1"/>
          </p:cNvSpPr>
          <p:nvPr/>
        </p:nvSpPr>
        <p:spPr bwMode="auto">
          <a:xfrm>
            <a:off x="1066800" y="1071563"/>
            <a:ext cx="2038350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会社概要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</a:p>
          <a:p>
            <a:pPr>
              <a:spcBef>
                <a:spcPts val="1000"/>
              </a:spcBef>
              <a:defRPr/>
            </a:pP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■　商号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■　所在地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■　代表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■　事業内容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ts val="1800"/>
              </a:spcBef>
              <a:defRPr/>
            </a:pP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代表プロフィール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</a:p>
          <a:p>
            <a:pPr>
              <a:spcBef>
                <a:spcPts val="1200"/>
              </a:spcBef>
              <a:defRPr/>
            </a:pP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1988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1988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1998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2000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2002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</a:p>
        </p:txBody>
      </p:sp>
      <p:sp>
        <p:nvSpPr>
          <p:cNvPr id="5" name="テキスト ボックス 9"/>
          <p:cNvSpPr txBox="1">
            <a:spLocks noChangeArrowheads="1"/>
          </p:cNvSpPr>
          <p:nvPr/>
        </p:nvSpPr>
        <p:spPr bwMode="auto">
          <a:xfrm>
            <a:off x="2582863" y="1506991"/>
            <a:ext cx="62039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株式会社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WEB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マーケティング総合研究所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住所    ： 東京都新宿区西新宿 ３－２－４－１０</a:t>
            </a:r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F</a:t>
            </a:r>
          </a:p>
          <a:p>
            <a:pPr>
              <a:defRPr/>
            </a:pP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代表取締役社長　 吉本　俊宏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クラウド型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CMS【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あきばれ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CMS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の提供、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各種コンサルティング、</a:t>
            </a:r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WEB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制作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サービス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1220788" y="1928813"/>
            <a:ext cx="653256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209675" y="2428875"/>
            <a:ext cx="65325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09675" y="3000375"/>
            <a:ext cx="65325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209675" y="3857625"/>
            <a:ext cx="65325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2471738" y="4573588"/>
            <a:ext cx="610076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一橋大学卒業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ja-JP" altLang="en-US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三菱東京</a:t>
            </a:r>
            <a:r>
              <a:rPr lang="en-US" altLang="ja-JP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UFJ</a:t>
            </a:r>
            <a:r>
              <a:rPr lang="ja-JP" altLang="en-US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銀行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入行（所属はシステム部）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ja-JP" altLang="en-US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野村総合研究所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に転職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アイワイバンク銀行（現、</a:t>
            </a:r>
            <a:r>
              <a:rPr lang="ja-JP" altLang="en-US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セブン銀行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）立上げ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株）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WEB</a:t>
            </a: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マーケティング総合研究所を設立</a:t>
            </a:r>
          </a:p>
        </p:txBody>
      </p:sp>
      <p:sp>
        <p:nvSpPr>
          <p:cNvPr id="12" name="Rectangle 6"/>
          <p:cNvSpPr txBox="1">
            <a:spLocks/>
          </p:cNvSpPr>
          <p:nvPr/>
        </p:nvSpPr>
        <p:spPr bwMode="auto">
          <a:xfrm>
            <a:off x="446088" y="188913"/>
            <a:ext cx="686276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anchor="b"/>
          <a:lstStyle/>
          <a:p>
            <a:pPr>
              <a:defRPr/>
            </a:pPr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会社概要</a:t>
            </a:r>
          </a:p>
        </p:txBody>
      </p:sp>
      <p:pic>
        <p:nvPicPr>
          <p:cNvPr id="18442" name="図 9" descr="090519_daihyo_img_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4538" y="4462463"/>
            <a:ext cx="16478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スライド番号プレースホル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B2BD382-9C27-49B3-9352-8A3EEE9F0379}" type="slidenum">
              <a:rPr kumimoji="1" lang="ja-JP" altLang="en-US" smtClean="0"/>
              <a:pPr/>
              <a:t>1</a:t>
            </a:fld>
            <a:endParaRPr kumimoji="1"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736A975-5AFF-4120-BD56-BCF5A2885FF7}" type="slidenum">
              <a:rPr lang="ja-JP" altLang="en-US" smtClean="0"/>
              <a:pPr/>
              <a:t>19</a:t>
            </a:fld>
            <a:endParaRPr lang="en-US" altLang="ja-JP" smtClean="0"/>
          </a:p>
        </p:txBody>
      </p:sp>
      <p:sp>
        <p:nvSpPr>
          <p:cNvPr id="36867" name="スライド番号プレースホルダ 4"/>
          <p:cNvSpPr txBox="1">
            <a:spLocks noGrp="1"/>
          </p:cNvSpPr>
          <p:nvPr/>
        </p:nvSpPr>
        <p:spPr bwMode="auto">
          <a:xfrm>
            <a:off x="7053263" y="6604000"/>
            <a:ext cx="19812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0057C27-21BB-4C51-9824-2648E6646C92}" type="slidenum">
              <a:rPr kumimoji="0" lang="en-US" altLang="ja-JP" sz="1000"/>
              <a:pPr algn="r"/>
              <a:t>19</a:t>
            </a:fld>
            <a:endParaRPr kumimoji="0" lang="en-US" altLang="ja-JP" sz="100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566738" y="969963"/>
            <a:ext cx="8397875" cy="3400425"/>
          </a:xfrm>
          <a:prstGeom prst="rect">
            <a:avLst/>
          </a:prstGeom>
        </p:spPr>
        <p:txBody>
          <a:bodyPr/>
          <a:lstStyle/>
          <a:p>
            <a:pPr marL="361950" indent="-361950">
              <a:spcBef>
                <a:spcPct val="60000"/>
              </a:spcBef>
              <a:buClr>
                <a:schemeClr val="hlink"/>
              </a:buClr>
              <a:buFont typeface="Wingdings" pitchFamily="2" charset="2"/>
              <a:buChar char="o"/>
              <a:defRPr/>
            </a:pPr>
            <a:r>
              <a:rPr lang="ja-JP" altLang="en-US" sz="2400" kern="0" dirty="0">
                <a:latin typeface="HGP創英角ｺﾞｼｯｸUB" pitchFamily="50" charset="-128"/>
                <a:ea typeface="HGP創英角ｺﾞｼｯｸUB" pitchFamily="50" charset="-128"/>
              </a:rPr>
              <a:t>他のホームページから</a:t>
            </a:r>
            <a:r>
              <a:rPr lang="ja-JP" altLang="en-US" sz="2400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数多く</a:t>
            </a:r>
            <a:r>
              <a:rPr lang="ja-JP" altLang="en-US" sz="2400" kern="0" dirty="0">
                <a:latin typeface="HGP創英角ｺﾞｼｯｸUB" pitchFamily="50" charset="-128"/>
                <a:ea typeface="HGP創英角ｺﾞｼｯｸUB" pitchFamily="50" charset="-128"/>
              </a:rPr>
              <a:t>リンクして</a:t>
            </a:r>
            <a:r>
              <a:rPr lang="ja-JP" altLang="en-US" sz="2400" kern="0" dirty="0" smtClean="0">
                <a:latin typeface="HGP創英角ｺﾞｼｯｸUB" pitchFamily="50" charset="-128"/>
                <a:ea typeface="HGP創英角ｺﾞｼｯｸUB" pitchFamily="50" charset="-128"/>
              </a:rPr>
              <a:t>もらう</a:t>
            </a:r>
            <a:r>
              <a:rPr lang="en-US" altLang="ja-JP" sz="2400" kern="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400" kern="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2400" kern="0" dirty="0" smtClean="0">
                <a:latin typeface="HGP創英角ｺﾞｼｯｸUB" pitchFamily="50" charset="-128"/>
                <a:ea typeface="HGP創英角ｺﾞｼｯｸUB" pitchFamily="50" charset="-128"/>
              </a:rPr>
              <a:t>（＝「</a:t>
            </a:r>
            <a:r>
              <a:rPr lang="ja-JP" altLang="en-US" sz="2400" kern="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被リンク数</a:t>
            </a:r>
            <a:r>
              <a:rPr lang="ja-JP" altLang="en-US" sz="2400" kern="0" dirty="0" smtClean="0">
                <a:latin typeface="HGP創英角ｺﾞｼｯｸUB" pitchFamily="50" charset="-128"/>
                <a:ea typeface="HGP創英角ｺﾞｼｯｸUB" pitchFamily="50" charset="-128"/>
              </a:rPr>
              <a:t>」が</a:t>
            </a:r>
            <a:r>
              <a:rPr lang="ja-JP" altLang="en-US" sz="2400" kern="0" dirty="0">
                <a:latin typeface="HGP創英角ｺﾞｼｯｸUB" pitchFamily="50" charset="-128"/>
                <a:ea typeface="HGP創英角ｺﾞｼｯｸUB" pitchFamily="50" charset="-128"/>
              </a:rPr>
              <a:t>多い</a:t>
            </a:r>
            <a:r>
              <a:rPr lang="ja-JP" altLang="en-US" sz="2400" kern="0" dirty="0" smtClean="0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lang="en-US" altLang="ja-JP" sz="2400" kern="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61950" indent="-361950">
              <a:spcBef>
                <a:spcPts val="1200"/>
              </a:spcBef>
              <a:buClr>
                <a:schemeClr val="hlink"/>
              </a:buClr>
              <a:buFont typeface="Wingdings" pitchFamily="2" charset="2"/>
              <a:buChar char="o"/>
              <a:defRPr/>
            </a:pPr>
            <a:r>
              <a:rPr lang="ja-JP" altLang="en-US" sz="2400" kern="0" dirty="0">
                <a:latin typeface="HGP創英角ｺﾞｼｯｸUB" pitchFamily="50" charset="-128"/>
                <a:ea typeface="HGP創英角ｺﾞｼｯｸUB" pitchFamily="50" charset="-128"/>
              </a:rPr>
              <a:t>他のホームページから１件もリンクされていないサイトは、検索結果に表示されない。</a:t>
            </a:r>
            <a:endParaRPr lang="en-US" altLang="ja-JP" sz="2400" kern="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61950" indent="-361950">
              <a:spcBef>
                <a:spcPts val="1200"/>
              </a:spcBef>
              <a:buClr>
                <a:schemeClr val="hlink"/>
              </a:buClr>
              <a:buFont typeface="Wingdings" pitchFamily="2" charset="2"/>
              <a:buChar char="o"/>
              <a:defRPr/>
            </a:pPr>
            <a:r>
              <a:rPr lang="ja-JP" altLang="en-US" sz="24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質の高い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リンクを増やす（指標はページランク）</a:t>
            </a:r>
          </a:p>
          <a:p>
            <a:pPr>
              <a:defRPr/>
            </a:pPr>
            <a:endParaRPr lang="en-US" altLang="ja-JP" sz="10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知人、顧問先、取引先のホームページからリンクしてもらう。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地域のポータルサイトからリンクしてもらう。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所属組合（団体、協会等）ホームページからのリンク</a:t>
            </a:r>
            <a:endParaRPr lang="en-US" altLang="ja-JP" kern="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7" name="Rectangle 3"/>
          <p:cNvSpPr txBox="1">
            <a:spLocks/>
          </p:cNvSpPr>
          <p:nvPr/>
        </p:nvSpPr>
        <p:spPr>
          <a:xfrm>
            <a:off x="600075" y="4600575"/>
            <a:ext cx="5781675" cy="300038"/>
          </a:xfrm>
          <a:prstGeom prst="rect">
            <a:avLst/>
          </a:prstGeom>
        </p:spPr>
        <p:txBody>
          <a:bodyPr/>
          <a:lstStyle/>
          <a:p>
            <a:pPr marL="361950" indent="-361950">
              <a:spcBef>
                <a:spcPct val="60000"/>
              </a:spcBef>
              <a:buClr>
                <a:schemeClr val="hlink"/>
              </a:buClr>
              <a:defRPr/>
            </a:pPr>
            <a:r>
              <a:rPr lang="ja-JP" altLang="en-US" sz="1200" u="sng" kern="0" dirty="0">
                <a:latin typeface="HGP創英角ｺﾞｼｯｸUB" pitchFamily="50" charset="-128"/>
                <a:ea typeface="HGP創英角ｺﾞｼｯｸUB" pitchFamily="50" charset="-128"/>
              </a:rPr>
              <a:t>被リンクを増やす</a:t>
            </a:r>
            <a:r>
              <a:rPr lang="en-US" altLang="ja-JP" sz="1200" u="sng" kern="0" dirty="0">
                <a:latin typeface="HGP創英角ｺﾞｼｯｸUB" pitchFamily="50" charset="-128"/>
                <a:ea typeface="HGP創英角ｺﾞｼｯｸUB" pitchFamily="50" charset="-128"/>
              </a:rPr>
              <a:t>(=</a:t>
            </a:r>
            <a:r>
              <a:rPr lang="ja-JP" altLang="en-US" sz="1200" u="sng" kern="0" dirty="0">
                <a:latin typeface="HGP創英角ｺﾞｼｯｸUB" pitchFamily="50" charset="-128"/>
                <a:ea typeface="HGP創英角ｺﾞｼｯｸUB" pitchFamily="50" charset="-128"/>
              </a:rPr>
              <a:t>他のサイトからリンクしてもらう）のが、上位表示の近道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927100" y="5062538"/>
            <a:ext cx="5260975" cy="1560512"/>
            <a:chOff x="841375" y="5148263"/>
            <a:chExt cx="5260975" cy="1560512"/>
          </a:xfrm>
        </p:grpSpPr>
        <p:sp>
          <p:nvSpPr>
            <p:cNvPr id="8" name="正方形/長方形 7"/>
            <p:cNvSpPr/>
            <p:nvPr/>
          </p:nvSpPr>
          <p:spPr>
            <a:xfrm>
              <a:off x="841375" y="5148263"/>
              <a:ext cx="1663700" cy="9509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993775" y="5300663"/>
              <a:ext cx="1663700" cy="9509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437063" y="5326063"/>
              <a:ext cx="1665287" cy="9509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 flipV="1">
              <a:off x="2886075" y="5846763"/>
              <a:ext cx="1497013" cy="303212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V="1">
              <a:off x="2743200" y="5800725"/>
              <a:ext cx="1647825" cy="161925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flipV="1">
              <a:off x="2816225" y="5788025"/>
              <a:ext cx="1554163" cy="1905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>
              <a:endCxn id="13" idx="1"/>
            </p:cNvCxnSpPr>
            <p:nvPr/>
          </p:nvCxnSpPr>
          <p:spPr>
            <a:xfrm>
              <a:off x="2706688" y="5386388"/>
              <a:ext cx="1730375" cy="415925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>
              <a:endCxn id="13" idx="1"/>
            </p:cNvCxnSpPr>
            <p:nvPr/>
          </p:nvCxnSpPr>
          <p:spPr>
            <a:xfrm>
              <a:off x="2733675" y="5549900"/>
              <a:ext cx="1703388" cy="252413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"/>
            <p:cNvSpPr txBox="1">
              <a:spLocks/>
            </p:cNvSpPr>
            <p:nvPr/>
          </p:nvSpPr>
          <p:spPr>
            <a:xfrm>
              <a:off x="4672013" y="5640388"/>
              <a:ext cx="1271587" cy="300037"/>
            </a:xfrm>
            <a:prstGeom prst="rect">
              <a:avLst/>
            </a:prstGeom>
          </p:spPr>
          <p:txBody>
            <a:bodyPr/>
            <a:lstStyle/>
            <a:p>
              <a:pPr marL="361950" indent="-361950" algn="ctr">
                <a:spcBef>
                  <a:spcPct val="60000"/>
                </a:spcBef>
                <a:buClr>
                  <a:schemeClr val="hlink"/>
                </a:buClr>
                <a:defRPr/>
              </a:pPr>
              <a:r>
                <a:rPr lang="ja-JP" altLang="en-US" sz="1600" b="1" kern="0" dirty="0">
                  <a:solidFill>
                    <a:srgbClr val="FF0000"/>
                  </a:solidFill>
                  <a:latin typeface="+mj-ea"/>
                  <a:ea typeface="+mj-ea"/>
                </a:rPr>
                <a:t>自社サイト</a:t>
              </a: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46175" y="5453063"/>
              <a:ext cx="1663700" cy="9509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298575" y="5605463"/>
              <a:ext cx="1663700" cy="9509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450975" y="5757863"/>
              <a:ext cx="1663700" cy="9509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Rectangle 3"/>
            <p:cNvSpPr txBox="1">
              <a:spLocks/>
            </p:cNvSpPr>
            <p:nvPr/>
          </p:nvSpPr>
          <p:spPr>
            <a:xfrm>
              <a:off x="1352550" y="6242050"/>
              <a:ext cx="1866900" cy="387350"/>
            </a:xfrm>
            <a:prstGeom prst="rect">
              <a:avLst/>
            </a:prstGeom>
            <a:noFill/>
          </p:spPr>
          <p:txBody>
            <a:bodyPr/>
            <a:lstStyle/>
            <a:p>
              <a:pPr marL="361950" indent="-361950" algn="ctr">
                <a:spcBef>
                  <a:spcPct val="60000"/>
                </a:spcBef>
                <a:buClr>
                  <a:schemeClr val="hlink"/>
                </a:buClr>
                <a:defRPr/>
              </a:pPr>
              <a:r>
                <a:rPr lang="ja-JP" altLang="en-US" kern="0" dirty="0">
                  <a:solidFill>
                    <a:srgbClr val="0000FF"/>
                  </a:solidFill>
                  <a:latin typeface="+mj-ea"/>
                  <a:ea typeface="+mj-ea"/>
                </a:rPr>
                <a:t>他社サイト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538" y="4533900"/>
            <a:ext cx="1579562" cy="156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正方形/長方形 20"/>
          <p:cNvSpPr/>
          <p:nvPr/>
        </p:nvSpPr>
        <p:spPr>
          <a:xfrm>
            <a:off x="6375400" y="5994400"/>
            <a:ext cx="2501900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クローラー君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 （イメージ図）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315458" y="199571"/>
            <a:ext cx="8901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ポイント（２）リンクをしてもらう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8914" y="2284415"/>
            <a:ext cx="6596743" cy="584775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ホームページに人を集客するには？③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11705" y="3220576"/>
            <a:ext cx="65967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1800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1" lang="en-US" altLang="ja-JP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SEO</a:t>
            </a:r>
            <a:r>
              <a:rPr kumimoji="1" lang="ja-JP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：</a:t>
            </a:r>
            <a:r>
              <a:rPr kumimoji="1" lang="ja-JP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更新</a:t>
            </a:r>
            <a:r>
              <a:rPr kumimoji="1" lang="ja-JP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について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736A975-5AFF-4120-BD56-BCF5A2885FF7}" type="slidenum">
              <a:rPr lang="ja-JP" altLang="en-US" smtClean="0"/>
              <a:pPr/>
              <a:t>21</a:t>
            </a:fld>
            <a:endParaRPr lang="en-US" altLang="ja-JP" smtClean="0"/>
          </a:p>
        </p:txBody>
      </p:sp>
      <p:sp>
        <p:nvSpPr>
          <p:cNvPr id="36867" name="スライド番号プレースホルダ 4"/>
          <p:cNvSpPr txBox="1">
            <a:spLocks noGrp="1"/>
          </p:cNvSpPr>
          <p:nvPr/>
        </p:nvSpPr>
        <p:spPr bwMode="auto">
          <a:xfrm>
            <a:off x="7053263" y="6604000"/>
            <a:ext cx="19812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0057C27-21BB-4C51-9824-2648E6646C92}" type="slidenum">
              <a:rPr kumimoji="0" lang="en-US" altLang="ja-JP" sz="1000"/>
              <a:pPr algn="r"/>
              <a:t>21</a:t>
            </a:fld>
            <a:endParaRPr kumimoji="0" lang="en-US" altLang="ja-JP" sz="1000"/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566738" y="969963"/>
            <a:ext cx="8397875" cy="3400425"/>
          </a:xfrm>
          <a:prstGeom prst="rect">
            <a:avLst/>
          </a:prstGeom>
        </p:spPr>
        <p:txBody>
          <a:bodyPr/>
          <a:lstStyle/>
          <a:p>
            <a:pPr marL="361950" indent="-361950">
              <a:spcBef>
                <a:spcPct val="60000"/>
              </a:spcBef>
              <a:buClr>
                <a:schemeClr val="hlink"/>
              </a:buClr>
              <a:buFont typeface="Wingdings" pitchFamily="2" charset="2"/>
              <a:buChar char="o"/>
              <a:defRPr/>
            </a:pPr>
            <a:r>
              <a:rPr lang="ja-JP" altLang="en-US" sz="2400" kern="0" dirty="0" smtClean="0">
                <a:latin typeface="HGP創英角ｺﾞｼｯｸUB" pitchFamily="50" charset="-128"/>
                <a:ea typeface="HGP創英角ｺﾞｼｯｸUB" pitchFamily="50" charset="-128"/>
              </a:rPr>
              <a:t>一度作ったら終わりではなく、できるだけ</a:t>
            </a:r>
            <a:r>
              <a:rPr lang="ja-JP" altLang="en-US" sz="2400" kern="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更新</a:t>
            </a:r>
            <a:r>
              <a:rPr lang="ja-JP" altLang="en-US" sz="2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をしましょう</a:t>
            </a:r>
            <a:endParaRPr lang="en-US" altLang="ja-JP" sz="2400" kern="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61950" indent="-361950">
              <a:spcBef>
                <a:spcPts val="1200"/>
              </a:spcBef>
              <a:buClr>
                <a:schemeClr val="hlink"/>
              </a:buClr>
              <a:buFont typeface="Wingdings" pitchFamily="2" charset="2"/>
              <a:buChar char="o"/>
              <a:defRPr/>
            </a:pPr>
            <a:r>
              <a:rPr lang="en-US" altLang="ja-JP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Google</a:t>
            </a:r>
            <a:r>
              <a:rPr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も公式にＳＥＯポイントとして「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更新を頻繁に行う</a:t>
            </a:r>
            <a:r>
              <a:rPr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」とアナウンスしています</a:t>
            </a:r>
            <a:endParaRPr lang="en-US" altLang="ja-JP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61950" indent="-361950">
              <a:spcBef>
                <a:spcPts val="1200"/>
              </a:spcBef>
              <a:buClr>
                <a:schemeClr val="hlink"/>
              </a:buClr>
              <a:buFont typeface="Wingdings" pitchFamily="2" charset="2"/>
              <a:buChar char="o"/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質</a:t>
            </a:r>
            <a:r>
              <a:rPr lang="ja-JP" altLang="en-US" sz="24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の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高い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記事を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増やす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（指標は、アクセス者が読みたい内容か？関連する内容か？）</a:t>
            </a:r>
            <a:endParaRPr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endParaRPr lang="en-US" altLang="ja-JP" sz="10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かっこいい文章、きれいな文章を書く必要はありません。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ホームページで訴えたい商品・サービスに関連する記事であればＯＫ。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関係ない記事を増やしてもあまり効果はない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315458" y="199571"/>
            <a:ext cx="8901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ポイント（３）更新をしましょう</a:t>
            </a:r>
          </a:p>
        </p:txBody>
      </p:sp>
      <p:pic>
        <p:nvPicPr>
          <p:cNvPr id="26" name="図 24" descr="goog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9972" y="5010150"/>
            <a:ext cx="1228728" cy="158750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8" name="図 19" descr="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488" y="4535489"/>
            <a:ext cx="6697662" cy="153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角丸四角形 28"/>
          <p:cNvSpPr/>
          <p:nvPr/>
        </p:nvSpPr>
        <p:spPr>
          <a:xfrm>
            <a:off x="625475" y="4579938"/>
            <a:ext cx="6508750" cy="144938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7381874" y="6075364"/>
            <a:ext cx="1304925" cy="28733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1190625" y="6048375"/>
            <a:ext cx="6229353" cy="2857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067550" y="4638675"/>
            <a:ext cx="1628778" cy="14287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7257" y="2763387"/>
            <a:ext cx="6596743" cy="523220"/>
          </a:xfrm>
        </p:spPr>
        <p:txBody>
          <a:bodyPr/>
          <a:lstStyle/>
          <a:p>
            <a:pPr eaLnBrk="1" hangingPunct="1"/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集客した人を問合せ誘導させるポイント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6138" name="Group 26"/>
          <p:cNvGraphicFramePr>
            <a:graphicFrameLocks noGrp="1"/>
          </p:cNvGraphicFramePr>
          <p:nvPr/>
        </p:nvGraphicFramePr>
        <p:xfrm>
          <a:off x="5292725" y="2181225"/>
          <a:ext cx="3319463" cy="3276600"/>
        </p:xfrm>
        <a:graphic>
          <a:graphicData uri="http://schemas.openxmlformats.org/drawingml/2006/table">
            <a:tbl>
              <a:tblPr/>
              <a:tblGrid>
                <a:gridCol w="1660525"/>
                <a:gridCol w="1658938"/>
              </a:tblGrid>
              <a:tr h="163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01" name="Rectang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latin typeface="HGP創英角ｺﾞｼｯｸUB" pitchFamily="50" charset="-128"/>
                <a:ea typeface="HGP創英角ｺﾞｼｯｸUB" pitchFamily="50" charset="-128"/>
              </a:rPr>
              <a:t>ホームページへの集客と問合せ誘導</a:t>
            </a:r>
          </a:p>
        </p:txBody>
      </p:sp>
      <p:sp>
        <p:nvSpPr>
          <p:cNvPr id="36878" name="Rectangle 43"/>
          <p:cNvSpPr>
            <a:spLocks noGrp="1"/>
          </p:cNvSpPr>
          <p:nvPr>
            <p:ph type="body" idx="1"/>
          </p:nvPr>
        </p:nvSpPr>
        <p:spPr>
          <a:xfrm>
            <a:off x="323850" y="1196975"/>
            <a:ext cx="4032250" cy="4622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①</a:t>
            </a:r>
            <a:r>
              <a:rPr lang="ja-JP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ホームページへの集客</a:t>
            </a:r>
          </a:p>
          <a:p>
            <a:pPr lvl="1" eaLnBrk="1" hangingPunct="1"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お客さんに企業のホームページにアクセスしてもらうプロセス</a:t>
            </a:r>
          </a:p>
          <a:p>
            <a:pPr lvl="1" eaLnBrk="1" hangingPunct="1">
              <a:defRPr/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ホームページへのアクセスアップが成功の第一歩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②</a:t>
            </a:r>
            <a:r>
              <a:rPr lang="ja-JP" altLang="en-US" b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問合せ誘導</a:t>
            </a:r>
          </a:p>
          <a:p>
            <a:pPr lvl="1" eaLnBrk="1" hangingPunct="1">
              <a:defRPr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ホームページを見たお客さんから問合せをいただくプロセス。</a:t>
            </a:r>
          </a:p>
          <a:p>
            <a:pPr lvl="1" eaLnBrk="1" hangingPunct="1">
              <a:defRPr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電話やメールの問合せ、資料請求、見積もり依頼、等</a:t>
            </a:r>
          </a:p>
        </p:txBody>
      </p:sp>
      <p:sp>
        <p:nvSpPr>
          <p:cNvPr id="348175" name="AutoShape 15"/>
          <p:cNvSpPr>
            <a:spLocks noChangeArrowheads="1"/>
          </p:cNvSpPr>
          <p:nvPr/>
        </p:nvSpPr>
        <p:spPr bwMode="auto">
          <a:xfrm>
            <a:off x="5726113" y="4437063"/>
            <a:ext cx="2517775" cy="885825"/>
          </a:xfrm>
          <a:prstGeom prst="leftArrow">
            <a:avLst>
              <a:gd name="adj1" fmla="val 53815"/>
              <a:gd name="adj2" fmla="val 5071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tIns="144000" bIns="190800" anchor="ctr"/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1400" b="1">
                <a:latin typeface="ＭＳ Ｐゴシック" pitchFamily="50" charset="-128"/>
              </a:rPr>
              <a:t>販売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4859338" y="1376363"/>
            <a:ext cx="4033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 b="1" u="sng">
                <a:latin typeface="ＭＳ Ｐゴシック" pitchFamily="50" charset="-128"/>
              </a:rPr>
              <a:t>ネットで成果をあげるプロセス</a:t>
            </a:r>
          </a:p>
        </p:txBody>
      </p:sp>
      <p:sp>
        <p:nvSpPr>
          <p:cNvPr id="37905" name="Text Box 35"/>
          <p:cNvSpPr txBox="1">
            <a:spLocks noChangeArrowheads="1"/>
          </p:cNvSpPr>
          <p:nvPr/>
        </p:nvSpPr>
        <p:spPr bwMode="auto">
          <a:xfrm>
            <a:off x="5672138" y="1889125"/>
            <a:ext cx="971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600">
                <a:latin typeface="ＭＳ Ｐゴシック" pitchFamily="50" charset="-128"/>
              </a:rPr>
              <a:t>セールス</a:t>
            </a:r>
          </a:p>
        </p:txBody>
      </p:sp>
      <p:sp>
        <p:nvSpPr>
          <p:cNvPr id="37906" name="Text Box 36"/>
          <p:cNvSpPr txBox="1">
            <a:spLocks noChangeArrowheads="1"/>
          </p:cNvSpPr>
          <p:nvPr/>
        </p:nvSpPr>
        <p:spPr bwMode="auto">
          <a:xfrm>
            <a:off x="7399338" y="1889125"/>
            <a:ext cx="611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600">
                <a:latin typeface="ＭＳ Ｐゴシック" pitchFamily="50" charset="-128"/>
              </a:rPr>
              <a:t>集客</a:t>
            </a:r>
          </a:p>
        </p:txBody>
      </p:sp>
      <p:sp>
        <p:nvSpPr>
          <p:cNvPr id="37907" name="Text Box 18"/>
          <p:cNvSpPr txBox="1">
            <a:spLocks noChangeArrowheads="1"/>
          </p:cNvSpPr>
          <p:nvPr/>
        </p:nvSpPr>
        <p:spPr bwMode="auto">
          <a:xfrm>
            <a:off x="4716463" y="2244725"/>
            <a:ext cx="4889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600">
                <a:latin typeface="ＭＳ Ｐゴシック" pitchFamily="50" charset="-128"/>
              </a:rPr>
              <a:t>ネット社会</a:t>
            </a:r>
            <a:br>
              <a:rPr lang="ja-JP" altLang="en-US" sz="1600">
                <a:latin typeface="ＭＳ Ｐゴシック" pitchFamily="50" charset="-128"/>
              </a:rPr>
            </a:br>
            <a:r>
              <a:rPr lang="ja-JP" altLang="en-US" sz="1600">
                <a:latin typeface="ＭＳ Ｐゴシック" pitchFamily="50" charset="-128"/>
              </a:rPr>
              <a:t>（ＨＰ・電子メール）</a:t>
            </a:r>
          </a:p>
        </p:txBody>
      </p:sp>
      <p:sp>
        <p:nvSpPr>
          <p:cNvPr id="37908" name="Text Box 19"/>
          <p:cNvSpPr txBox="1">
            <a:spLocks noChangeArrowheads="1"/>
          </p:cNvSpPr>
          <p:nvPr/>
        </p:nvSpPr>
        <p:spPr bwMode="auto">
          <a:xfrm>
            <a:off x="4716463" y="4079875"/>
            <a:ext cx="4889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600">
                <a:latin typeface="ＭＳ Ｐゴシック" pitchFamily="50" charset="-128"/>
              </a:rPr>
              <a:t>実社会</a:t>
            </a:r>
            <a:br>
              <a:rPr lang="ja-JP" altLang="en-US" sz="1600">
                <a:latin typeface="ＭＳ Ｐゴシック" pitchFamily="50" charset="-128"/>
              </a:rPr>
            </a:br>
            <a:r>
              <a:rPr lang="ja-JP" altLang="en-US" sz="1600">
                <a:latin typeface="ＭＳ Ｐゴシック" pitchFamily="50" charset="-128"/>
              </a:rPr>
              <a:t>（店舗・営業マン）</a:t>
            </a:r>
          </a:p>
        </p:txBody>
      </p:sp>
      <p:sp>
        <p:nvSpPr>
          <p:cNvPr id="37912" name="AutoShape 24"/>
          <p:cNvSpPr>
            <a:spLocks noChangeArrowheads="1"/>
          </p:cNvSpPr>
          <p:nvPr/>
        </p:nvSpPr>
        <p:spPr bwMode="auto">
          <a:xfrm rot="5400000">
            <a:off x="7200107" y="3521869"/>
            <a:ext cx="1081087" cy="1152525"/>
          </a:xfrm>
          <a:prstGeom prst="homePlate">
            <a:avLst>
              <a:gd name="adj" fmla="val 1715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>
              <a:defRPr/>
            </a:pPr>
            <a:r>
              <a:rPr lang="ja-JP" altLang="en-US" sz="1400" b="1" dirty="0"/>
              <a:t>②問合せ誘導</a:t>
            </a:r>
          </a:p>
        </p:txBody>
      </p:sp>
      <p:sp>
        <p:nvSpPr>
          <p:cNvPr id="37910" name="AutoShape 25"/>
          <p:cNvSpPr>
            <a:spLocks noChangeArrowheads="1"/>
          </p:cNvSpPr>
          <p:nvPr/>
        </p:nvSpPr>
        <p:spPr bwMode="auto">
          <a:xfrm rot="5400000">
            <a:off x="7200901" y="2455862"/>
            <a:ext cx="1079500" cy="1152525"/>
          </a:xfrm>
          <a:prstGeom prst="homePlate">
            <a:avLst>
              <a:gd name="adj" fmla="val 17259"/>
            </a:avLst>
          </a:prstGeom>
          <a:solidFill>
            <a:srgbClr val="FFE1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ja-JP" altLang="en-US" sz="1400" b="1"/>
              <a:t>①ＨＰ集客</a:t>
            </a:r>
          </a:p>
        </p:txBody>
      </p:sp>
      <p:sp>
        <p:nvSpPr>
          <p:cNvPr id="37911" name="スライド番号プレースホルダ 1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0E439B-4D0F-40A4-B85F-E07E94D2BE17}" type="slidenum">
              <a:rPr lang="ja-JP" altLang="en-US" smtClean="0"/>
              <a:pPr/>
              <a:t>23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latin typeface="HGP創英角ｺﾞｼｯｸUB" pitchFamily="50" charset="-128"/>
                <a:ea typeface="HGP創英角ｺﾞｼｯｸUB" pitchFamily="50" charset="-128"/>
              </a:rPr>
              <a:t>問合せに誘導するには？</a:t>
            </a:r>
          </a:p>
        </p:txBody>
      </p:sp>
      <p:sp>
        <p:nvSpPr>
          <p:cNvPr id="38915" name="Rectangle 13"/>
          <p:cNvSpPr>
            <a:spLocks noGrp="1"/>
          </p:cNvSpPr>
          <p:nvPr>
            <p:ph type="body" idx="4294967295"/>
          </p:nvPr>
        </p:nvSpPr>
        <p:spPr>
          <a:xfrm>
            <a:off x="296863" y="922338"/>
            <a:ext cx="6913562" cy="5772150"/>
          </a:xfrm>
        </p:spPr>
        <p:txBody>
          <a:bodyPr/>
          <a:lstStyle/>
          <a:p>
            <a:pPr eaLnBrk="1" hangingPunct="1"/>
            <a:r>
              <a:rPr lang="ja-JP" altLang="en-US" sz="1700" dirty="0" smtClean="0">
                <a:latin typeface="HGP創英角ｺﾞｼｯｸUB" pitchFamily="50" charset="-128"/>
                <a:ea typeface="HGP創英角ｺﾞｼｯｸUB" pitchFamily="50" charset="-128"/>
              </a:rPr>
              <a:t>お客さんが、ヨドバシカメラにテレビを買いに行ったとすると・・・</a:t>
            </a:r>
          </a:p>
          <a:p>
            <a:pPr eaLnBrk="1" hangingPunct="1">
              <a:buFont typeface="Wingdings" pitchFamily="2" charset="2"/>
              <a:buNone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①</a:t>
            </a:r>
            <a:r>
              <a:rPr lang="ja-JP" altLang="en-US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店員を避けて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、売り場を見て回る</a:t>
            </a:r>
          </a:p>
          <a:p>
            <a:pPr marL="622300" lvl="1" indent="0" eaLnBrk="1" hangingPunct="1"/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店員と目を合わせない。</a:t>
            </a:r>
          </a:p>
          <a:p>
            <a:pPr marL="622300" lvl="1" indent="0" eaLnBrk="1" hangingPunct="1">
              <a:spcBef>
                <a:spcPts val="300"/>
              </a:spcBef>
            </a:pP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自分の中に情報がないので、売り込みを恐れる。</a:t>
            </a:r>
          </a:p>
          <a:p>
            <a:pPr marL="1347788" lvl="2" eaLnBrk="1" hangingPunct="1">
              <a:buFont typeface="Wingdings" pitchFamily="2" charset="2"/>
              <a:buNone/>
            </a:pP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→　情報がない段階では、</a:t>
            </a:r>
            <a:r>
              <a:rPr lang="ja-JP" altLang="en-US" sz="1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営業マン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との接触を</a:t>
            </a:r>
            <a:r>
              <a:rPr lang="ja-JP" altLang="en-US" sz="1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避ける</a:t>
            </a:r>
          </a:p>
          <a:p>
            <a:pPr eaLnBrk="1" hangingPunct="1">
              <a:buFont typeface="Wingdings" pitchFamily="2" charset="2"/>
              <a:buNone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②商品を選ぶために、自分で</a:t>
            </a:r>
            <a:r>
              <a:rPr lang="ja-JP" altLang="en-US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情報を集める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</a:p>
          <a:p>
            <a:pPr marL="622300" lvl="1" indent="0" eaLnBrk="1" hangingPunct="1"/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売り場のテレビを色々と見ながら検討する</a:t>
            </a:r>
          </a:p>
          <a:p>
            <a:pPr marL="622300" lvl="1" indent="0" eaLnBrk="1" hangingPunct="1">
              <a:spcBef>
                <a:spcPts val="300"/>
              </a:spcBef>
            </a:pP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自分自身で、まずは情報を集めたい</a:t>
            </a:r>
          </a:p>
          <a:p>
            <a:pPr marL="1347788" lvl="2" eaLnBrk="1" hangingPunct="1">
              <a:buFont typeface="Wingdings" pitchFamily="2" charset="2"/>
              <a:buNone/>
            </a:pP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→　商品の選択基準に関する情報を、自分自身で収集</a:t>
            </a:r>
          </a:p>
          <a:p>
            <a:pPr eaLnBrk="1" hangingPunct="1">
              <a:buFont typeface="Wingdings" pitchFamily="2" charset="2"/>
              <a:buNone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③検討が終わると、</a:t>
            </a:r>
            <a:r>
              <a:rPr lang="ja-JP" altLang="en-US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追加の情報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が欲しくなる</a:t>
            </a:r>
          </a:p>
          <a:p>
            <a:pPr marL="622300" lvl="1" indent="0" eaLnBrk="1" hangingPunct="1"/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自分の中に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『</a:t>
            </a:r>
            <a:r>
              <a:rPr lang="ja-JP" altLang="en-US" sz="1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一定の情報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』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がたまると、商品が欲しくなる</a:t>
            </a:r>
          </a:p>
          <a:p>
            <a:pPr marL="622300" lvl="1" indent="0" eaLnBrk="1" hangingPunct="1">
              <a:spcBef>
                <a:spcPts val="300"/>
              </a:spcBef>
            </a:pP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その商品に関して、追加の情報を求めて、店員を探し始める。</a:t>
            </a:r>
          </a:p>
          <a:p>
            <a:pPr marL="1347788" lvl="2" eaLnBrk="1" hangingPunct="1">
              <a:buFont typeface="Wingdings" pitchFamily="2" charset="2"/>
              <a:buNone/>
            </a:pP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→　一定の情報がたまると、自ら</a:t>
            </a:r>
            <a:r>
              <a:rPr lang="ja-JP" altLang="en-US" sz="1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営業マン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との接触を</a:t>
            </a:r>
            <a:r>
              <a:rPr lang="ja-JP" altLang="en-US" sz="1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求める</a:t>
            </a:r>
          </a:p>
          <a:p>
            <a:pPr eaLnBrk="1" hangingPunct="1"/>
            <a:r>
              <a:rPr lang="ja-JP" altLang="en-US" sz="1700" dirty="0" smtClean="0">
                <a:latin typeface="HGP創英角ｺﾞｼｯｸUB" pitchFamily="50" charset="-128"/>
                <a:ea typeface="HGP創英角ｺﾞｼｯｸUB" pitchFamily="50" charset="-128"/>
              </a:rPr>
              <a:t>「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情報先出し</a:t>
            </a:r>
            <a:r>
              <a:rPr lang="ja-JP" altLang="en-US" sz="1700" dirty="0" smtClean="0">
                <a:latin typeface="HGP創英角ｺﾞｼｯｸUB" pitchFamily="50" charset="-128"/>
                <a:ea typeface="HGP創英角ｺﾞｼｯｸUB" pitchFamily="50" charset="-128"/>
              </a:rPr>
              <a:t>」により、お客さんが自発的に「営業マンと接触したくなる」ように誘導できる</a:t>
            </a:r>
          </a:p>
          <a:p>
            <a:pPr marL="622300" lvl="1" indent="0" eaLnBrk="1" hangingPunct="1">
              <a:buFont typeface="Wingdings" pitchFamily="2" charset="2"/>
              <a:buNone/>
            </a:pPr>
            <a:r>
              <a:rPr lang="ja-JP" altLang="en-US" sz="1700" dirty="0" smtClean="0">
                <a:latin typeface="HGP創英角ｺﾞｼｯｸUB" pitchFamily="50" charset="-128"/>
                <a:ea typeface="HGP創英角ｺﾞｼｯｸUB" pitchFamily="50" charset="-128"/>
              </a:rPr>
              <a:t>→　「情報化社会」における最も効率的な営業方法</a:t>
            </a:r>
          </a:p>
        </p:txBody>
      </p:sp>
      <p:sp>
        <p:nvSpPr>
          <p:cNvPr id="564227" name="Rectangle 3"/>
          <p:cNvSpPr>
            <a:spLocks noChangeArrowheads="1"/>
          </p:cNvSpPr>
          <p:nvPr/>
        </p:nvSpPr>
        <p:spPr bwMode="auto">
          <a:xfrm>
            <a:off x="7226300" y="2935288"/>
            <a:ext cx="1601788" cy="828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6000" tIns="82800" rIns="36000" bIns="82800" anchor="ctr"/>
          <a:lstStyle/>
          <a:p>
            <a:pPr marL="355600" indent="-177800">
              <a:spcBef>
                <a:spcPct val="6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1790700" algn="l"/>
                <a:tab pos="2159000" algn="l"/>
              </a:tabLst>
              <a:defRPr/>
            </a:pPr>
            <a:r>
              <a:rPr lang="ja-JP" altLang="en-US" sz="1400" dirty="0">
                <a:latin typeface="ＭＳ Ｐゴシック" pitchFamily="50" charset="-128"/>
              </a:rPr>
              <a:t>①営業マンとの</a:t>
            </a:r>
            <a:br>
              <a:rPr lang="ja-JP" altLang="en-US" sz="1400" dirty="0">
                <a:latin typeface="ＭＳ Ｐゴシック" pitchFamily="50" charset="-128"/>
              </a:rPr>
            </a:br>
            <a:r>
              <a:rPr lang="ja-JP" altLang="en-US" sz="1400" dirty="0">
                <a:latin typeface="ＭＳ Ｐゴシック" pitchFamily="50" charset="-128"/>
              </a:rPr>
              <a:t>接触を</a:t>
            </a:r>
            <a:r>
              <a:rPr lang="ja-JP" altLang="en-US" sz="1400" dirty="0">
                <a:solidFill>
                  <a:srgbClr val="FF0000"/>
                </a:solidFill>
                <a:latin typeface="ＭＳ Ｐゴシック" pitchFamily="50" charset="-128"/>
              </a:rPr>
              <a:t>避ける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7062788" y="2505075"/>
            <a:ext cx="18716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2800" rIns="0" bIns="82800" anchor="ctr" anchorCtr="1">
            <a:spAutoFit/>
          </a:bodyPr>
          <a:lstStyle/>
          <a:p>
            <a:pPr marL="361950" indent="-361950" algn="ctr">
              <a:spcBef>
                <a:spcPct val="6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ja-JP" sz="1400" dirty="0">
                <a:latin typeface="ＭＳ Ｐゴシック" pitchFamily="50" charset="-128"/>
              </a:rPr>
              <a:t>【</a:t>
            </a:r>
            <a:r>
              <a:rPr lang="ja-JP" altLang="en-US" sz="1400" dirty="0">
                <a:latin typeface="ＭＳ Ｐゴシック" pitchFamily="50" charset="-128"/>
              </a:rPr>
              <a:t>お客さんの購買心理</a:t>
            </a:r>
            <a:r>
              <a:rPr lang="en-US" altLang="ja-JP" sz="1400" dirty="0">
                <a:latin typeface="ＭＳ Ｐゴシック" pitchFamily="50" charset="-128"/>
              </a:rPr>
              <a:t>】</a:t>
            </a:r>
          </a:p>
        </p:txBody>
      </p:sp>
      <p:cxnSp>
        <p:nvCxnSpPr>
          <p:cNvPr id="38918" name="AutoShape 5"/>
          <p:cNvCxnSpPr>
            <a:cxnSpLocks noChangeShapeType="1"/>
            <a:stCxn id="564227" idx="2"/>
            <a:endCxn id="564232" idx="0"/>
          </p:cNvCxnSpPr>
          <p:nvPr/>
        </p:nvCxnSpPr>
        <p:spPr bwMode="auto">
          <a:xfrm rot="5400000">
            <a:off x="7784307" y="4006850"/>
            <a:ext cx="4857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8919" name="AutoShape 6"/>
          <p:cNvCxnSpPr>
            <a:cxnSpLocks noChangeShapeType="1"/>
            <a:stCxn id="564232" idx="2"/>
            <a:endCxn id="564233" idx="0"/>
          </p:cNvCxnSpPr>
          <p:nvPr/>
        </p:nvCxnSpPr>
        <p:spPr bwMode="auto">
          <a:xfrm>
            <a:off x="8027988" y="5078413"/>
            <a:ext cx="0" cy="48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4232" name="Rectangle 8"/>
          <p:cNvSpPr>
            <a:spLocks noChangeArrowheads="1"/>
          </p:cNvSpPr>
          <p:nvPr/>
        </p:nvSpPr>
        <p:spPr bwMode="auto">
          <a:xfrm>
            <a:off x="7226300" y="4249738"/>
            <a:ext cx="1601788" cy="828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6000" tIns="82800" rIns="36000" bIns="82800" anchor="ctr"/>
          <a:lstStyle/>
          <a:p>
            <a:pPr marL="355600" indent="-177800">
              <a:spcBef>
                <a:spcPct val="6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1790700" algn="l"/>
                <a:tab pos="2159000" algn="l"/>
              </a:tabLst>
              <a:defRPr/>
            </a:pPr>
            <a:r>
              <a:rPr lang="ja-JP" altLang="en-US" sz="1400" dirty="0">
                <a:latin typeface="ＭＳ Ｐゴシック" pitchFamily="50" charset="-128"/>
              </a:rPr>
              <a:t>②自分自身で</a:t>
            </a:r>
            <a:br>
              <a:rPr lang="ja-JP" altLang="en-US" sz="1400" dirty="0">
                <a:latin typeface="ＭＳ Ｐゴシック" pitchFamily="50" charset="-128"/>
              </a:rPr>
            </a:br>
            <a:r>
              <a:rPr lang="ja-JP" altLang="en-US" sz="1400" dirty="0">
                <a:solidFill>
                  <a:srgbClr val="FF0000"/>
                </a:solidFill>
                <a:latin typeface="ＭＳ Ｐゴシック" pitchFamily="50" charset="-128"/>
              </a:rPr>
              <a:t>情報収集</a:t>
            </a:r>
          </a:p>
        </p:txBody>
      </p:sp>
      <p:sp>
        <p:nvSpPr>
          <p:cNvPr id="564233" name="Rectangle 9"/>
          <p:cNvSpPr>
            <a:spLocks noChangeArrowheads="1"/>
          </p:cNvSpPr>
          <p:nvPr/>
        </p:nvSpPr>
        <p:spPr bwMode="auto">
          <a:xfrm>
            <a:off x="7226300" y="5564188"/>
            <a:ext cx="1601788" cy="828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6000" tIns="82800" rIns="36000" bIns="82800" anchor="ctr"/>
          <a:lstStyle/>
          <a:p>
            <a:pPr marL="266700" indent="-177800">
              <a:spcBef>
                <a:spcPct val="6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1790700" algn="l"/>
                <a:tab pos="2159000" algn="l"/>
              </a:tabLst>
              <a:defRPr/>
            </a:pPr>
            <a:r>
              <a:rPr lang="ja-JP" altLang="en-US" sz="1400" dirty="0">
                <a:latin typeface="ＭＳ Ｐゴシック" pitchFamily="50" charset="-128"/>
              </a:rPr>
              <a:t>③追加情報を求めて、</a:t>
            </a:r>
            <a:r>
              <a:rPr lang="ja-JP" altLang="en-US" sz="1400" b="1" dirty="0">
                <a:solidFill>
                  <a:srgbClr val="FF0000"/>
                </a:solidFill>
                <a:latin typeface="ＭＳ Ｐゴシック" pitchFamily="50" charset="-128"/>
              </a:rPr>
              <a:t>営業マンに問合せ</a:t>
            </a:r>
          </a:p>
        </p:txBody>
      </p:sp>
      <p:sp>
        <p:nvSpPr>
          <p:cNvPr id="38922" name="スライド番号プレースホルダ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C38764-0FC1-4D46-BD1F-A7EF6A29799A}" type="slidenum">
              <a:rPr lang="ja-JP" altLang="en-US" smtClean="0"/>
              <a:pPr/>
              <a:t>24</a:t>
            </a:fld>
            <a:endParaRPr lang="en-US" altLang="ja-JP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7800" y="765176"/>
            <a:ext cx="1905000" cy="138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ポイント（４）聞きたい情報を伝える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65100" y="1019175"/>
            <a:ext cx="8799513" cy="5755422"/>
          </a:xfrm>
        </p:spPr>
        <p:txBody>
          <a:bodyPr/>
          <a:lstStyle/>
          <a:p>
            <a:pPr eaLnBrk="1" hangingPunct="1"/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お客さんは、ホームページに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「</a:t>
            </a:r>
            <a:r>
              <a:rPr lang="ja-JP" altLang="en-US" sz="2800" b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自分が求めている情報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」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がないと、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すぐに他のホームページに</a:t>
            </a:r>
            <a:r>
              <a:rPr lang="ja-JP" altLang="en-US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移動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してしまう。</a:t>
            </a:r>
          </a:p>
          <a:p>
            <a:pPr marL="1343025" lvl="1" eaLnBrk="1" hangingPunct="1"/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お客さんは、御社の商品情報には興味はない。</a:t>
            </a:r>
          </a:p>
          <a:p>
            <a:pPr marL="1343025" lvl="1" eaLnBrk="1" hangingPunct="1"/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興味あるのは、自分のニーズや悩みを解決する情報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343025" lvl="1" eaLnBrk="1" hangingPunct="1">
              <a:buNone/>
            </a:pPr>
            <a:endParaRPr lang="ja-JP" altLang="en-US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従って、あなたが「</a:t>
            </a:r>
            <a:r>
              <a:rPr lang="ja-JP" altLang="en-US" b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話したい情報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（＝商品情報）」ではなく、</a:t>
            </a:r>
            <a:b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お客さんが「</a:t>
            </a:r>
            <a:r>
              <a:rPr lang="ja-JP" altLang="en-US" b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聞きたい情報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」を、先に提供すること。</a:t>
            </a:r>
          </a:p>
          <a:p>
            <a:pPr marL="1343025" lvl="1" eaLnBrk="1" hangingPunct="1"/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この</a:t>
            </a:r>
            <a:r>
              <a:rPr lang="ja-JP" altLang="en-US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順番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が大切。</a:t>
            </a:r>
          </a:p>
          <a:p>
            <a:pPr marL="1343025" lvl="1" eaLnBrk="1" hangingPunct="1"/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「話したい情報」ばかり先に提供すると、お客さんがすぐに立ち去ってしまう。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endParaRPr lang="ja-JP" altLang="en-US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お客さんが聞きたい情報を、ホームページで提供。</a:t>
            </a:r>
          </a:p>
          <a:p>
            <a:pPr marL="1343025" lvl="1" eaLnBrk="1" hangingPunct="1">
              <a:buFont typeface="Wingdings" pitchFamily="2" charset="2"/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→　</a:t>
            </a:r>
            <a:r>
              <a:rPr lang="ja-JP" altLang="en-US" sz="2800" b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情報提供型ホームページ</a:t>
            </a:r>
          </a:p>
        </p:txBody>
      </p:sp>
      <p:sp>
        <p:nvSpPr>
          <p:cNvPr id="40964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223658-2984-4A34-8735-91D84ADDB5F1}" type="slidenum">
              <a:rPr lang="ja-JP" altLang="en-US" smtClean="0"/>
              <a:pPr/>
              <a:t>25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事例 ： 塗装・リフォーム業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241300" y="1019174"/>
            <a:ext cx="5753100" cy="5773888"/>
          </a:xfrm>
        </p:spPr>
        <p:txBody>
          <a:bodyPr/>
          <a:lstStyle/>
          <a:p>
            <a:pPr eaLnBrk="1" hangingPunct="1">
              <a:buNone/>
            </a:pPr>
            <a:r>
              <a:rPr lang="ja-JP" altLang="en-US" sz="2000" b="1" dirty="0" smtClean="0">
                <a:solidFill>
                  <a:srgbClr val="FF0000"/>
                </a:solidFill>
              </a:rPr>
              <a:t>①</a:t>
            </a:r>
            <a:r>
              <a:rPr lang="ja-JP" altLang="en-US" sz="2000" b="1" dirty="0" smtClean="0"/>
              <a:t>ＨＰの成果</a:t>
            </a:r>
          </a:p>
          <a:p>
            <a:pPr lvl="1" eaLnBrk="1" hangingPunct="1"/>
            <a:r>
              <a:rPr lang="ja-JP" altLang="en-US" sz="1800" dirty="0" smtClean="0"/>
              <a:t>昨年は一昨年比、売上が</a:t>
            </a:r>
            <a:r>
              <a:rPr lang="ja-JP" altLang="en-US" sz="1800" b="1" dirty="0" smtClean="0">
                <a:solidFill>
                  <a:srgbClr val="FF0000"/>
                </a:solidFill>
              </a:rPr>
              <a:t>倍増</a:t>
            </a:r>
          </a:p>
          <a:p>
            <a:pPr lvl="1" eaLnBrk="1" hangingPunct="1"/>
            <a:r>
              <a:rPr lang="ja-JP" altLang="en-US" sz="1800" dirty="0" smtClean="0"/>
              <a:t>ＨＰ経由の問合せは、</a:t>
            </a:r>
            <a:r>
              <a:rPr lang="ja-JP" altLang="en-US" b="1" dirty="0" smtClean="0">
                <a:solidFill>
                  <a:srgbClr val="FF0000"/>
                </a:solidFill>
              </a:rPr>
              <a:t>受注率９割</a:t>
            </a:r>
            <a:endParaRPr lang="ja-JP" altLang="en-US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ja-JP" altLang="en-US" sz="1800" b="1" dirty="0" smtClean="0">
                <a:solidFill>
                  <a:srgbClr val="FF0000"/>
                </a:solidFill>
              </a:rPr>
              <a:t>携帯サイト</a:t>
            </a:r>
            <a:r>
              <a:rPr lang="ja-JP" altLang="en-US" sz="1800" dirty="0" smtClean="0"/>
              <a:t>経由でも月２～３件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endParaRPr lang="ja-JP" altLang="en-US" sz="1800" dirty="0" smtClean="0"/>
          </a:p>
          <a:p>
            <a:pPr eaLnBrk="1" hangingPunct="1">
              <a:buNone/>
            </a:pPr>
            <a:r>
              <a:rPr lang="ja-JP" altLang="en-US" sz="2000" b="1" dirty="0" smtClean="0">
                <a:solidFill>
                  <a:srgbClr val="FF0000"/>
                </a:solidFill>
              </a:rPr>
              <a:t>②</a:t>
            </a:r>
            <a:r>
              <a:rPr lang="ja-JP" altLang="en-US" sz="2000" b="1" dirty="0" smtClean="0"/>
              <a:t>ＨＰの成功要因</a:t>
            </a:r>
          </a:p>
          <a:p>
            <a:pPr lvl="1" eaLnBrk="1" hangingPunct="1"/>
            <a:r>
              <a:rPr lang="ja-JP" altLang="en-US" b="1" dirty="0" smtClean="0">
                <a:solidFill>
                  <a:srgbClr val="FF0000"/>
                </a:solidFill>
              </a:rPr>
              <a:t>スタッフの笑顔</a:t>
            </a:r>
          </a:p>
          <a:p>
            <a:pPr lvl="1" eaLnBrk="1" hangingPunct="1"/>
            <a:r>
              <a:rPr lang="ja-JP" altLang="en-US" sz="2000" dirty="0" smtClean="0"/>
              <a:t>会社のこだわり</a:t>
            </a:r>
            <a:endParaRPr lang="en-US" altLang="ja-JP" sz="2000" dirty="0" smtClean="0"/>
          </a:p>
          <a:p>
            <a:pPr lvl="1" eaLnBrk="1" hangingPunct="1"/>
            <a:r>
              <a:rPr lang="ja-JP" altLang="en-US" sz="2000" dirty="0" smtClean="0"/>
              <a:t>スライド動画導入</a:t>
            </a:r>
          </a:p>
          <a:p>
            <a:pPr eaLnBrk="1" hangingPunct="1">
              <a:buNone/>
            </a:pPr>
            <a:r>
              <a:rPr lang="ja-JP" altLang="en-US" sz="2000" b="1" dirty="0" smtClean="0">
                <a:solidFill>
                  <a:srgbClr val="FF0000"/>
                </a:solidFill>
              </a:rPr>
              <a:t>③</a:t>
            </a:r>
            <a:r>
              <a:rPr lang="ja-JP" altLang="en-US" sz="2000" b="1" dirty="0" smtClean="0"/>
              <a:t>リアルの営業方法</a:t>
            </a:r>
          </a:p>
          <a:p>
            <a:pPr lvl="1" eaLnBrk="1" hangingPunct="1"/>
            <a:r>
              <a:rPr lang="ja-JP" altLang="en-US" sz="1800" dirty="0" smtClean="0"/>
              <a:t>ポスティング ｏｒ 飛び込み</a:t>
            </a:r>
          </a:p>
          <a:p>
            <a:pPr lvl="1" eaLnBrk="1" hangingPunct="1"/>
            <a:r>
              <a:rPr lang="ja-JP" altLang="en-US" sz="1800" dirty="0" smtClean="0"/>
              <a:t>年明け以降、さっぱり。</a:t>
            </a:r>
          </a:p>
          <a:p>
            <a:pPr lvl="1" eaLnBrk="1" hangingPunct="1"/>
            <a:r>
              <a:rPr lang="ja-JP" altLang="en-US" sz="1800" dirty="0" smtClean="0"/>
              <a:t>ＨＰ経由の方は順調。</a:t>
            </a:r>
            <a:br>
              <a:rPr lang="ja-JP" altLang="en-US" sz="1800" dirty="0" smtClean="0"/>
            </a:br>
            <a:r>
              <a:rPr lang="ja-JP" altLang="en-US" sz="1800" dirty="0" smtClean="0"/>
              <a:t>　→　</a:t>
            </a:r>
            <a:r>
              <a:rPr lang="en-US" altLang="ja-JP" sz="1800" dirty="0" smtClean="0"/>
              <a:t>『</a:t>
            </a:r>
            <a:r>
              <a:rPr lang="ja-JP" altLang="en-US" sz="1800" dirty="0" smtClean="0">
                <a:solidFill>
                  <a:srgbClr val="3A6FC6"/>
                </a:solidFill>
              </a:rPr>
              <a:t>もしＨＰがなかったら・・・</a:t>
            </a:r>
            <a:r>
              <a:rPr lang="en-US" altLang="ja-JP" sz="1800" dirty="0" smtClean="0"/>
              <a:t>』</a:t>
            </a:r>
            <a:r>
              <a:rPr lang="ja-JP" altLang="en-US" sz="1800" dirty="0" smtClean="0"/>
              <a:t> 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973763" y="1792288"/>
            <a:ext cx="23034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dirty="0">
                <a:latin typeface="ＭＳ Ｐゴシック" pitchFamily="50" charset="-128"/>
              </a:rPr>
              <a:t>【</a:t>
            </a:r>
            <a:r>
              <a:rPr lang="ja-JP" altLang="en-US" sz="1200" dirty="0">
                <a:latin typeface="ＭＳ Ｐゴシック" pitchFamily="50" charset="-128"/>
              </a:rPr>
              <a:t>塗替え屋 </a:t>
            </a:r>
            <a:r>
              <a:rPr lang="ja-JP" altLang="en-US" sz="1200" dirty="0" err="1">
                <a:latin typeface="ＭＳ Ｐゴシック" pitchFamily="50" charset="-128"/>
              </a:rPr>
              <a:t>あさひぺ</a:t>
            </a:r>
            <a:r>
              <a:rPr lang="ja-JP" altLang="en-US" sz="1200" dirty="0">
                <a:latin typeface="ＭＳ Ｐゴシック" pitchFamily="50" charset="-128"/>
              </a:rPr>
              <a:t>いんと店</a:t>
            </a:r>
            <a:r>
              <a:rPr lang="en-US" altLang="ja-JP" sz="1200" dirty="0">
                <a:latin typeface="ＭＳ Ｐゴシック" pitchFamily="50" charset="-128"/>
              </a:rPr>
              <a:t>】</a:t>
            </a:r>
          </a:p>
        </p:txBody>
      </p:sp>
      <p:sp>
        <p:nvSpPr>
          <p:cNvPr id="39942" name="スライド番号プレースホルダ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1A87CE6-48CE-46D2-9810-84889FF79DA7}" type="slidenum">
              <a:rPr lang="ja-JP" altLang="en-US" smtClean="0"/>
              <a:pPr/>
              <a:t>26</a:t>
            </a:fld>
            <a:endParaRPr lang="en-US" altLang="ja-JP" smtClean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2872" y="2343166"/>
            <a:ext cx="3367278" cy="371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latin typeface="+mj-ea"/>
              </a:rPr>
              <a:t>事例 ： 宝石販売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372225" y="1125538"/>
            <a:ext cx="23034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200" dirty="0" smtClean="0">
                <a:latin typeface="ＭＳ Ｐゴシック" pitchFamily="50" charset="-128"/>
              </a:rPr>
              <a:t>【</a:t>
            </a:r>
            <a:r>
              <a:rPr lang="ja-JP" altLang="en-US" sz="1200" dirty="0" smtClean="0">
                <a:latin typeface="ＭＳ Ｐゴシック" pitchFamily="50" charset="-128"/>
              </a:rPr>
              <a:t>うれしの金賞堂</a:t>
            </a:r>
            <a:r>
              <a:rPr lang="en-US" altLang="ja-JP" sz="1200" dirty="0" smtClean="0">
                <a:latin typeface="ＭＳ Ｐゴシック" pitchFamily="50" charset="-128"/>
              </a:rPr>
              <a:t>】</a:t>
            </a:r>
            <a:endParaRPr lang="en-US" altLang="ja-JP" sz="1200" dirty="0">
              <a:latin typeface="ＭＳ Ｐゴシック" pitchFamily="50" charset="-128"/>
            </a:endParaRPr>
          </a:p>
        </p:txBody>
      </p:sp>
      <p:sp>
        <p:nvSpPr>
          <p:cNvPr id="63492" name="Rectangle 6"/>
          <p:cNvSpPr>
            <a:spLocks noGrp="1"/>
          </p:cNvSpPr>
          <p:nvPr>
            <p:ph type="body" idx="1"/>
          </p:nvPr>
        </p:nvSpPr>
        <p:spPr>
          <a:xfrm>
            <a:off x="179388" y="989013"/>
            <a:ext cx="5761037" cy="5755422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ja-JP" altLang="en-US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①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ＨＰの成果</a:t>
            </a:r>
          </a:p>
          <a:p>
            <a:pPr marL="812800" lvl="1" indent="-269875" eaLnBrk="1" hangingPunct="1">
              <a:defRPr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わずか半年で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15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件、１年間で３６件の新規顧客を開拓。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812800" lvl="1" indent="-269875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　　２年目の１年間で８８件（</a:t>
            </a:r>
            <a:r>
              <a:rPr lang="ja-JP" altLang="en-US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￥</a:t>
            </a:r>
            <a:r>
              <a:rPr lang="en-US" altLang="ja-JP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7,300,000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）。</a:t>
            </a:r>
          </a:p>
          <a:p>
            <a:pPr marL="812800" lvl="1" indent="-269875" eaLnBrk="1" hangingPunct="1">
              <a:defRPr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市内はもとより、近隣他県に商圏が拡大</a:t>
            </a:r>
          </a:p>
          <a:p>
            <a:pPr marL="812800" lvl="1" indent="-269875" eaLnBrk="1" hangingPunct="1">
              <a:defRPr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順調に売上拡大中！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（東京支店を出店）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</a:br>
            <a:endParaRPr lang="ja-JP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buNone/>
              <a:defRPr/>
            </a:pPr>
            <a:r>
              <a:rPr lang="ja-JP" altLang="en-US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②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ＨＰの成功要因</a:t>
            </a:r>
          </a:p>
          <a:p>
            <a:pPr marL="812800" lvl="1" indent="-269875" eaLnBrk="1" hangingPunct="1">
              <a:defRPr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ジュエリー修理という安い商品で</a:t>
            </a:r>
            <a:r>
              <a:rPr lang="ja-JP" altLang="en-US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店舗へ誘導</a:t>
            </a:r>
          </a:p>
          <a:p>
            <a:pPr marL="812800" lvl="1" indent="-269875" eaLnBrk="1" hangingPunct="1">
              <a:defRPr/>
            </a:pPr>
            <a:r>
              <a:rPr lang="ja-JP" altLang="en-US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お客さんの笑顔の顔写真を多数掲載。</a:t>
            </a:r>
            <a:r>
              <a:rPr lang="en-US" altLang="ja-JP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（自分自身で追加更新）</a:t>
            </a:r>
          </a:p>
          <a:p>
            <a:pPr marL="812800" lvl="1" indent="-269875" eaLnBrk="1" hangingPunct="1">
              <a:defRPr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地域の同業者がネットに熱心でない為、ＳＥＯで独り勝ち。</a:t>
            </a:r>
          </a:p>
          <a:p>
            <a:pPr marL="812800" lvl="1" indent="-269875" eaLnBrk="1" hangingPunct="1">
              <a:buFont typeface="Wingdings" pitchFamily="2" charset="2"/>
              <a:buNone/>
              <a:defRPr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　　　佐賀 ＋ 宝石店　　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　　　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位</a:t>
            </a:r>
            <a:b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　 佐賀 ＋ ジュエリーリフォーム　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位　</a:t>
            </a:r>
          </a:p>
        </p:txBody>
      </p:sp>
      <p:sp>
        <p:nvSpPr>
          <p:cNvPr id="43013" name="スライド番号プレースホルダ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ACE8A13-2E4F-476E-983C-B1804664A3EC}" type="slidenum">
              <a:rPr lang="ja-JP" altLang="en-US" smtClean="0"/>
              <a:pPr/>
              <a:t>27</a:t>
            </a:fld>
            <a:endParaRPr lang="en-US" altLang="ja-JP" smtClean="0"/>
          </a:p>
        </p:txBody>
      </p:sp>
      <p:pic>
        <p:nvPicPr>
          <p:cNvPr id="43014" name="図 7" descr="kanrigamen008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3438" y="1539875"/>
            <a:ext cx="3138487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 bwMode="auto">
          <a:xfrm>
            <a:off x="6070600" y="6391275"/>
            <a:ext cx="25574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indent="-30480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ja-JP" altLang="en-US" sz="1050" b="1" kern="0" dirty="0">
                <a:latin typeface="+mn-ea"/>
                <a:ea typeface="+mn-ea"/>
                <a:hlinkClick r:id="rId4"/>
              </a:rPr>
              <a:t>セカンドサイト　　⇒ハワイアンジュエリー</a:t>
            </a:r>
            <a:endParaRPr lang="ja-JP" altLang="en-US" sz="1050" b="1" kern="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196850"/>
            <a:ext cx="8901113" cy="5842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情報提供型が成功のポイント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009650"/>
            <a:ext cx="8747125" cy="547534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ホームページに来てもらうための</a:t>
            </a:r>
            <a:r>
              <a:rPr lang="ja-JP" altLang="en-US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ＳＥＯ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では、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キーワード選び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と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リンク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を集めることが大切。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ホームページに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求めている情報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がないと、すぐに他のホームページに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移動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してしまう。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ts val="2400"/>
              </a:spcBef>
              <a:buFont typeface="Wingdings" pitchFamily="2" charset="2"/>
              <a:buChar char="ü"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お客さんが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「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求める情報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」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をホームページで提供。</a:t>
            </a:r>
          </a:p>
          <a:p>
            <a:pPr eaLnBrk="1" hangingPunct="1">
              <a:spcBef>
                <a:spcPts val="2400"/>
              </a:spcBef>
              <a:buFont typeface="Wingdings" pitchFamily="2" charset="2"/>
              <a:buChar char="ü"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あなたが「</a:t>
            </a:r>
            <a:r>
              <a:rPr lang="ja-JP" altLang="en-US" b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話したい情報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（＝商品情報）」ではなく、</a:t>
            </a:r>
            <a:b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お客さんが「</a:t>
            </a:r>
            <a:r>
              <a:rPr lang="ja-JP" altLang="en-US" b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聞きたい情報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」を提供すること。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ts val="2400"/>
              </a:spcBef>
              <a:buFont typeface="Wingdings" pitchFamily="2" charset="2"/>
              <a:buChar char="ü"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情報提供を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自分自身で簡単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に、実現できるサービスを選ぶことが重要。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ts val="3000"/>
              </a:spcBef>
              <a:buNone/>
            </a:pPr>
            <a:r>
              <a:rPr lang="en-US" altLang="ja-JP" u="sng" dirty="0" smtClean="0">
                <a:latin typeface="HGP創英角ｺﾞｼｯｸUB" pitchFamily="50" charset="-128"/>
                <a:ea typeface="HGP創英角ｺﾞｼｯｸUB" pitchFamily="50" charset="-128"/>
              </a:rPr>
              <a:t>※ </a:t>
            </a:r>
            <a:r>
              <a:rPr lang="ja-JP" altLang="en-US" u="sng" dirty="0" smtClean="0">
                <a:latin typeface="HGP創英角ｺﾞｼｯｸUB" pitchFamily="50" charset="-128"/>
                <a:ea typeface="HGP創英角ｺﾞｼｯｸUB" pitchFamily="50" charset="-128"/>
              </a:rPr>
              <a:t>ひと昔前のようなＳＥＯは不要に。</a:t>
            </a:r>
            <a:r>
              <a:rPr lang="en-US" altLang="ja-JP" u="sng" dirty="0" smtClean="0">
                <a:latin typeface="HGP創英角ｺﾞｼｯｸUB" pitchFamily="50" charset="-128"/>
                <a:ea typeface="HGP創英角ｺﾞｼｯｸUB" pitchFamily="50" charset="-128"/>
              </a:rPr>
              <a:t>Google</a:t>
            </a:r>
            <a:r>
              <a:rPr lang="ja-JP" altLang="en-US" u="sng" dirty="0" smtClean="0">
                <a:latin typeface="HGP創英角ｺﾞｼｯｸUB" pitchFamily="50" charset="-128"/>
                <a:ea typeface="HGP創英角ｺﾞｼｯｸUB" pitchFamily="50" charset="-128"/>
              </a:rPr>
              <a:t>の評価傾向は、</a:t>
            </a:r>
            <a:endParaRPr lang="en-US" altLang="ja-JP" u="sng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ts val="0"/>
              </a:spcBef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en-US" u="sng" dirty="0" smtClean="0">
                <a:latin typeface="HGP創英角ｺﾞｼｯｸUB" pitchFamily="50" charset="-128"/>
                <a:ea typeface="HGP創英角ｺﾞｼｯｸUB" pitchFamily="50" charset="-128"/>
              </a:rPr>
              <a:t>より「</a:t>
            </a:r>
            <a:r>
              <a:rPr lang="ja-JP" alt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アクセス者にとって必要なサイトかどうか」になってきている。</a:t>
            </a:r>
            <a:endParaRPr lang="en-US" altLang="ja-JP" u="sng" dirty="0" smtClean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0616C66-98E2-4637-8126-EBBA8B40E0D2}" type="slidenum">
              <a:rPr lang="ja-JP" altLang="en-US" smtClean="0"/>
              <a:pPr/>
              <a:t>28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弊社の目指す姿</a:t>
            </a:r>
          </a:p>
        </p:txBody>
      </p:sp>
      <p:sp>
        <p:nvSpPr>
          <p:cNvPr id="19460" name="テキスト ボックス 5"/>
          <p:cNvSpPr txBox="1">
            <a:spLocks noChangeArrowheads="1"/>
          </p:cNvSpPr>
          <p:nvPr/>
        </p:nvSpPr>
        <p:spPr bwMode="auto">
          <a:xfrm>
            <a:off x="596900" y="3094038"/>
            <a:ext cx="1320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弊社の特徴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684213" y="3468688"/>
            <a:ext cx="785018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1106488" y="3529909"/>
            <a:ext cx="6680034" cy="33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58775" lvl="1" indent="-177800">
              <a:spcBef>
                <a:spcPct val="50000"/>
              </a:spcBef>
              <a:buFont typeface="Wingdings" pitchFamily="2" charset="2"/>
              <a:buChar char="u"/>
              <a:tabLst>
                <a:tab pos="812800" algn="l"/>
                <a:tab pos="2159000" algn="l"/>
              </a:tabLs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ＩＴスキルに乏しい中小企業の経営者の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サポート経験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が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豊富</a:t>
            </a:r>
          </a:p>
          <a:p>
            <a:pPr marL="809625" lvl="2" indent="-228600">
              <a:spcBef>
                <a:spcPct val="30000"/>
              </a:spcBef>
              <a:buFont typeface="Wingdings" pitchFamily="2" charset="2"/>
              <a:buChar char="ü"/>
              <a:tabLst>
                <a:tab pos="812800" algn="l"/>
                <a:tab pos="2159000" algn="l"/>
              </a:tabLst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利用者の立場に立ったツール提供</a:t>
            </a:r>
          </a:p>
          <a:p>
            <a:pPr marL="358775" lvl="1" indent="-177800">
              <a:spcBef>
                <a:spcPts val="1000"/>
              </a:spcBef>
              <a:buFont typeface="Wingdings" pitchFamily="2" charset="2"/>
              <a:buChar char="u"/>
              <a:tabLst>
                <a:tab pos="812800" algn="l"/>
                <a:tab pos="2159000" algn="l"/>
              </a:tabLs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日本で一番親切なＩＴ企業をめざす</a:t>
            </a:r>
          </a:p>
          <a:p>
            <a:pPr marL="809625" lvl="2" indent="-228600">
              <a:spcBef>
                <a:spcPct val="30000"/>
              </a:spcBef>
              <a:buFont typeface="Wingdings" pitchFamily="2" charset="2"/>
              <a:buChar char="ü"/>
              <a:tabLst>
                <a:tab pos="812800" algn="l"/>
                <a:tab pos="2159000" algn="l"/>
              </a:tabLst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ＩＴが苦手な中小企業が使いこなせ、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商売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に役立つサービスを提供</a:t>
            </a:r>
          </a:p>
          <a:p>
            <a:pPr marL="809625" lvl="2" indent="-228600">
              <a:spcBef>
                <a:spcPct val="30000"/>
              </a:spcBef>
              <a:buFont typeface="Wingdings" pitchFamily="2" charset="2"/>
              <a:buChar char="ü"/>
              <a:tabLst>
                <a:tab pos="812800" algn="l"/>
                <a:tab pos="2159000" algn="l"/>
              </a:tabLst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ツール提供で終わらずに、ツールの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使い方（ノウハウ）をセット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で提供</a:t>
            </a:r>
          </a:p>
          <a:p>
            <a:pPr marL="809625" lvl="2" indent="-228600">
              <a:spcBef>
                <a:spcPct val="30000"/>
              </a:spcBef>
              <a:buFont typeface="Wingdings" pitchFamily="2" charset="2"/>
              <a:buChar char="ü"/>
              <a:tabLst>
                <a:tab pos="812800" algn="l"/>
                <a:tab pos="2159000" algn="l"/>
              </a:tabLst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会員さま・パートナーさまのビジネスが発展し、そのおかげで弊社も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809625" lvl="2" indent="-228600">
              <a:spcBef>
                <a:spcPct val="30000"/>
              </a:spcBef>
              <a:tabLst>
                <a:tab pos="812800" algn="l"/>
                <a:tab pos="2159000" algn="l"/>
              </a:tabLst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発展するというモデルをめざす</a:t>
            </a:r>
          </a:p>
          <a:p>
            <a:pPr marL="358775" lvl="1" indent="-177800">
              <a:spcBef>
                <a:spcPts val="1000"/>
              </a:spcBef>
              <a:buFont typeface="Wingdings" pitchFamily="2" charset="2"/>
              <a:buChar char="u"/>
              <a:tabLst>
                <a:tab pos="812800" algn="l"/>
                <a:tab pos="2159000" algn="l"/>
              </a:tabLs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ＷＥＢマーケティング、ＳＥＯのノウハウ</a:t>
            </a:r>
          </a:p>
          <a:p>
            <a:pPr marL="809625" lvl="2" indent="-228600">
              <a:spcBef>
                <a:spcPct val="30000"/>
              </a:spcBef>
              <a:buFont typeface="Wingdings" pitchFamily="2" charset="2"/>
              <a:buChar char="ü"/>
              <a:tabLst>
                <a:tab pos="812800" algn="l"/>
                <a:tab pos="2159000" algn="l"/>
              </a:tabLst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営業マンを配備せず</a:t>
            </a:r>
            <a:r>
              <a:rPr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en-US" altLang="ja-JP" sz="1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5,000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社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以上を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ネットだけ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で受注</a:t>
            </a:r>
          </a:p>
          <a:p>
            <a:pPr marL="809625" lvl="2" indent="-228600">
              <a:spcBef>
                <a:spcPct val="30000"/>
              </a:spcBef>
              <a:buFont typeface="Wingdings" pitchFamily="2" charset="2"/>
              <a:buChar char="ü"/>
              <a:tabLst>
                <a:tab pos="812800" algn="l"/>
                <a:tab pos="2159000" algn="l"/>
              </a:tabLst>
              <a:defRPr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上記ノウハウをツール開発に適用</a:t>
            </a:r>
          </a:p>
        </p:txBody>
      </p:sp>
      <p:sp>
        <p:nvSpPr>
          <p:cNvPr id="19463" name="スライド番号プレースホル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0DAE52-F05F-4513-8EB7-E2D16C084B60}" type="slidenum">
              <a:rPr kumimoji="1" lang="ja-JP" altLang="en-US" smtClean="0"/>
              <a:pPr/>
              <a:t>2</a:t>
            </a:fld>
            <a:endParaRPr kumimoji="1" lang="en-US" altLang="ja-JP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850" y="1010144"/>
            <a:ext cx="6953250" cy="208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08225" y="2876550"/>
            <a:ext cx="6435725" cy="584200"/>
          </a:xfrm>
        </p:spPr>
        <p:txBody>
          <a:bodyPr/>
          <a:lstStyle/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あきばれホームページ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とは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890588"/>
            <a:ext cx="9144000" cy="3247414"/>
          </a:xfrm>
        </p:spPr>
        <p:txBody>
          <a:bodyPr lIns="233858" tIns="190684" rIns="233858" bIns="190684"/>
          <a:lstStyle/>
          <a:p>
            <a:pPr>
              <a:buNone/>
              <a:defRPr/>
            </a:pPr>
            <a:r>
              <a:rPr lang="ja-JP" altLang="en-US" sz="2800" dirty="0" smtClean="0">
                <a:solidFill>
                  <a:srgbClr val="C00000"/>
                </a:solidFill>
                <a:latin typeface="HG創英角ｺﾞｼｯｸUB" pitchFamily="49" charset="-128"/>
                <a:ea typeface="HG創英角ｺﾞｼｯｸUB" pitchFamily="49" charset="-128"/>
              </a:rPr>
              <a:t>中小企業・個人事業主</a:t>
            </a:r>
            <a:r>
              <a:rPr lang="ja-JP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に特化したＣＭＳを利用した、</a:t>
            </a:r>
            <a:endParaRPr lang="en-US" altLang="ja-JP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>
              <a:spcBef>
                <a:spcPts val="300"/>
              </a:spcBef>
              <a:buNone/>
              <a:defRPr/>
            </a:pPr>
            <a:r>
              <a:rPr lang="ja-JP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見ながら全部、自分で更新できる！</a:t>
            </a:r>
            <a:endParaRPr lang="en-US" altLang="ja-JP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>
              <a:spcBef>
                <a:spcPts val="300"/>
              </a:spcBef>
              <a:buNone/>
              <a:defRPr/>
            </a:pPr>
            <a:r>
              <a:rPr lang="ja-JP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スマホサイトつきのホームページ作成サービス</a:t>
            </a:r>
            <a:endParaRPr lang="en-US" altLang="ja-JP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marL="279400" indent="-301625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ja-JP" sz="1000" dirty="0" smtClean="0"/>
          </a:p>
          <a:p>
            <a:pPr marL="279400" indent="-301625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ja-JP" sz="1000" dirty="0" smtClean="0"/>
          </a:p>
          <a:p>
            <a:pPr marL="279400" indent="-301625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1800" dirty="0" smtClean="0"/>
              <a:t>　　→　難しい部分はシステムや弊社担当者が行ない、皆さまは</a:t>
            </a:r>
            <a:r>
              <a:rPr lang="ja-JP" altLang="en-US" sz="1800" dirty="0" smtClean="0">
                <a:solidFill>
                  <a:srgbClr val="FF0000"/>
                </a:solidFill>
              </a:rPr>
              <a:t>残り</a:t>
            </a:r>
            <a:r>
              <a:rPr lang="ja-JP" altLang="en-US" sz="1800" dirty="0" smtClean="0"/>
              <a:t>の</a:t>
            </a:r>
            <a:r>
              <a:rPr lang="ja-JP" altLang="en-US" sz="1800" dirty="0" smtClean="0">
                <a:solidFill>
                  <a:srgbClr val="FF0000"/>
                </a:solidFill>
              </a:rPr>
              <a:t>文章の入力・</a:t>
            </a:r>
            <a:endParaRPr lang="en-US" altLang="ja-JP" sz="1800" dirty="0" smtClean="0">
              <a:solidFill>
                <a:srgbClr val="FF0000"/>
              </a:solidFill>
            </a:endParaRPr>
          </a:p>
          <a:p>
            <a:pPr marL="279400" indent="-301625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1800" dirty="0" smtClean="0">
                <a:solidFill>
                  <a:srgbClr val="FF0000"/>
                </a:solidFill>
              </a:rPr>
              <a:t>　　　写真の貼付</a:t>
            </a:r>
            <a:r>
              <a:rPr lang="ja-JP" altLang="en-US" sz="1800" dirty="0" smtClean="0"/>
              <a:t>などの未完成部分を</a:t>
            </a:r>
            <a:r>
              <a:rPr lang="ja-JP" altLang="en-US" sz="1800" dirty="0" smtClean="0">
                <a:solidFill>
                  <a:srgbClr val="FF0000"/>
                </a:solidFill>
              </a:rPr>
              <a:t>簡単</a:t>
            </a:r>
            <a:r>
              <a:rPr lang="ja-JP" altLang="en-US" sz="1800" dirty="0" smtClean="0"/>
              <a:t>に作成できるサービス</a:t>
            </a:r>
            <a:endParaRPr lang="en-US" altLang="ja-JP" sz="1800" dirty="0" smtClean="0"/>
          </a:p>
          <a:p>
            <a:pPr marL="279400" indent="-301625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ja-JP" altLang="en-US" sz="1800" dirty="0" smtClean="0"/>
              <a:t>　　→　</a:t>
            </a:r>
            <a:r>
              <a:rPr lang="ja-JP" altLang="en-US" sz="1800" dirty="0" smtClean="0">
                <a:solidFill>
                  <a:srgbClr val="FF0000"/>
                </a:solidFill>
              </a:rPr>
              <a:t>プロ</a:t>
            </a:r>
            <a:r>
              <a:rPr lang="ja-JP" altLang="en-US" sz="1800" dirty="0" smtClean="0"/>
              <a:t>によるアドバイスや操作サポートがついているので、知識や経験がない方</a:t>
            </a:r>
            <a:endParaRPr lang="en-US" altLang="ja-JP" sz="1800" dirty="0" smtClean="0"/>
          </a:p>
          <a:p>
            <a:pPr marL="279400" indent="-301625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1800" dirty="0" smtClean="0"/>
              <a:t>　　　でも</a:t>
            </a:r>
            <a:r>
              <a:rPr lang="ja-JP" altLang="en-US" sz="1800" dirty="0" smtClean="0">
                <a:solidFill>
                  <a:srgbClr val="FF0000"/>
                </a:solidFill>
              </a:rPr>
              <a:t>安心</a:t>
            </a:r>
          </a:p>
        </p:txBody>
      </p:sp>
      <p:sp>
        <p:nvSpPr>
          <p:cNvPr id="46086" name="Rectangle 2"/>
          <p:cNvSpPr txBox="1">
            <a:spLocks noChangeArrowheads="1"/>
          </p:cNvSpPr>
          <p:nvPr/>
        </p:nvSpPr>
        <p:spPr bwMode="auto">
          <a:xfrm>
            <a:off x="123825" y="76200"/>
            <a:ext cx="8901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0" rIns="0" bIns="45690">
            <a:spAutoFit/>
          </a:bodyPr>
          <a:lstStyle/>
          <a:p>
            <a:r>
              <a:rPr lang="en-US" altLang="ja-JP" sz="32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32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あきばれホームページ</a:t>
            </a:r>
            <a:r>
              <a:rPr lang="en-US" altLang="ja-JP" sz="32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r>
              <a:rPr lang="ja-JP" altLang="en-US" sz="32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とは</a:t>
            </a:r>
          </a:p>
        </p:txBody>
      </p:sp>
      <p:sp>
        <p:nvSpPr>
          <p:cNvPr id="46087" name="スライド番号プレースホルダ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7B17833-BE34-4A8B-B3FD-0E2D4125BF2F}" type="slidenum">
              <a:rPr lang="ja-JP" altLang="en-US" smtClean="0">
                <a:ea typeface="ＭＳ Ｐゴシック" charset="-128"/>
              </a:rPr>
              <a:pPr/>
              <a:t>30</a:t>
            </a:fld>
            <a:endParaRPr lang="en-US" altLang="ja-JP" smtClean="0">
              <a:ea typeface="ＭＳ Ｐゴシック" charset="-128"/>
            </a:endParaRPr>
          </a:p>
        </p:txBody>
      </p:sp>
      <p:grpSp>
        <p:nvGrpSpPr>
          <p:cNvPr id="2" name="グループ化 28"/>
          <p:cNvGrpSpPr/>
          <p:nvPr/>
        </p:nvGrpSpPr>
        <p:grpSpPr>
          <a:xfrm>
            <a:off x="1239838" y="4311650"/>
            <a:ext cx="6621462" cy="2422525"/>
            <a:chOff x="1211263" y="4340225"/>
            <a:chExt cx="6621462" cy="2422525"/>
          </a:xfrm>
        </p:grpSpPr>
        <p:sp>
          <p:nvSpPr>
            <p:cNvPr id="5" name="角丸四角形 4"/>
            <p:cNvSpPr/>
            <p:nvPr/>
          </p:nvSpPr>
          <p:spPr>
            <a:xfrm>
              <a:off x="1211263" y="4340225"/>
              <a:ext cx="6621462" cy="2422525"/>
            </a:xfrm>
            <a:prstGeom prst="roundRect">
              <a:avLst>
                <a:gd name="adj" fmla="val 10355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334" tIns="46170" rIns="92334" bIns="46170"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" name="グループ化 27"/>
            <p:cNvGrpSpPr/>
            <p:nvPr/>
          </p:nvGrpSpPr>
          <p:grpSpPr>
            <a:xfrm>
              <a:off x="1431925" y="4716463"/>
              <a:ext cx="6172200" cy="1754187"/>
              <a:chOff x="1431925" y="4306888"/>
              <a:chExt cx="6172200" cy="1754187"/>
            </a:xfrm>
          </p:grpSpPr>
          <p:sp>
            <p:nvSpPr>
              <p:cNvPr id="18" name="角丸四角形 17"/>
              <p:cNvSpPr/>
              <p:nvPr/>
            </p:nvSpPr>
            <p:spPr>
              <a:xfrm>
                <a:off x="2582863" y="4567238"/>
                <a:ext cx="1917700" cy="346075"/>
              </a:xfrm>
              <a:prstGeom prst="roundRect">
                <a:avLst/>
              </a:prstGeom>
              <a:solidFill>
                <a:srgbClr val="FFCCCC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334" tIns="46170" rIns="92334" bIns="46170" anchor="ctr"/>
              <a:lstStyle/>
              <a:p>
                <a:pPr algn="ctr">
                  <a:defRPr/>
                </a:pPr>
                <a:r>
                  <a:rPr lang="ja-JP" altLang="en-US" sz="1000" dirty="0">
                    <a:solidFill>
                      <a:schemeClr val="tx1"/>
                    </a:solidFill>
                  </a:rPr>
                  <a:t>アクセス解析ツール</a:t>
                </a:r>
                <a:endParaRPr lang="en-US" altLang="ja-JP" sz="1000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r>
                  <a:rPr lang="ja-JP" altLang="en-US" sz="1000" dirty="0">
                    <a:solidFill>
                      <a:schemeClr val="tx1"/>
                    </a:solidFill>
                  </a:rPr>
                  <a:t>の選定・設定</a:t>
                </a:r>
              </a:p>
            </p:txBody>
          </p:sp>
          <p:sp>
            <p:nvSpPr>
              <p:cNvPr id="19" name="角丸四角形 18"/>
              <p:cNvSpPr/>
              <p:nvPr/>
            </p:nvSpPr>
            <p:spPr>
              <a:xfrm>
                <a:off x="2582863" y="5032375"/>
                <a:ext cx="1917700" cy="344488"/>
              </a:xfrm>
              <a:prstGeom prst="roundRect">
                <a:avLst/>
              </a:prstGeom>
              <a:solidFill>
                <a:srgbClr val="FFCCCC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334" tIns="46170" rIns="92334" bIns="46170" anchor="ctr"/>
              <a:lstStyle/>
              <a:p>
                <a:pPr algn="ctr">
                  <a:defRPr/>
                </a:pPr>
                <a:r>
                  <a:rPr lang="ja-JP" altLang="en-US" sz="1000" dirty="0">
                    <a:solidFill>
                      <a:schemeClr val="tx1"/>
                    </a:solidFill>
                  </a:rPr>
                  <a:t>メニュー構成の作成</a:t>
                </a:r>
              </a:p>
            </p:txBody>
          </p:sp>
          <p:sp>
            <p:nvSpPr>
              <p:cNvPr id="20" name="角丸四角形 19"/>
              <p:cNvSpPr/>
              <p:nvPr/>
            </p:nvSpPr>
            <p:spPr>
              <a:xfrm>
                <a:off x="2582863" y="5495925"/>
                <a:ext cx="1917700" cy="344488"/>
              </a:xfrm>
              <a:prstGeom prst="roundRect">
                <a:avLst/>
              </a:prstGeom>
              <a:solidFill>
                <a:srgbClr val="FFCCCC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334" tIns="46170" rIns="92334" bIns="46170" anchor="ctr"/>
              <a:lstStyle/>
              <a:p>
                <a:pPr algn="ctr">
                  <a:defRPr/>
                </a:pPr>
                <a:r>
                  <a:rPr lang="ja-JP" altLang="en-US" sz="1000" dirty="0">
                    <a:solidFill>
                      <a:schemeClr val="tx1"/>
                    </a:solidFill>
                  </a:rPr>
                  <a:t>スタイルシート（</a:t>
                </a:r>
                <a:r>
                  <a:rPr lang="en-US" altLang="ja-JP" sz="1000" dirty="0">
                    <a:solidFill>
                      <a:schemeClr val="tx1"/>
                    </a:solidFill>
                  </a:rPr>
                  <a:t>CSS</a:t>
                </a:r>
                <a:r>
                  <a:rPr lang="ja-JP" altLang="en-US" sz="1000" dirty="0">
                    <a:solidFill>
                      <a:schemeClr val="tx1"/>
                    </a:solidFill>
                  </a:rPr>
                  <a:t>）の作成</a:t>
                </a:r>
              </a:p>
            </p:txBody>
          </p:sp>
          <p:sp>
            <p:nvSpPr>
              <p:cNvPr id="6" name="角丸四角形 5"/>
              <p:cNvSpPr/>
              <p:nvPr/>
            </p:nvSpPr>
            <p:spPr>
              <a:xfrm>
                <a:off x="1431925" y="4306888"/>
                <a:ext cx="1917700" cy="342900"/>
              </a:xfrm>
              <a:prstGeom prst="roundRect">
                <a:avLst/>
              </a:prstGeom>
              <a:solidFill>
                <a:srgbClr val="FFCCCC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334" tIns="46170" rIns="92334" bIns="46170" anchor="ctr"/>
              <a:lstStyle/>
              <a:p>
                <a:pPr algn="ctr">
                  <a:defRPr/>
                </a:pPr>
                <a:r>
                  <a:rPr lang="ja-JP" altLang="en-US" sz="1000" dirty="0">
                    <a:solidFill>
                      <a:schemeClr val="tx1"/>
                    </a:solidFill>
                  </a:rPr>
                  <a:t>レンタルサーバの選定・契約</a:t>
                </a:r>
              </a:p>
            </p:txBody>
          </p:sp>
          <p:sp>
            <p:nvSpPr>
              <p:cNvPr id="7" name="角丸四角形 6"/>
              <p:cNvSpPr/>
              <p:nvPr/>
            </p:nvSpPr>
            <p:spPr>
              <a:xfrm>
                <a:off x="1431925" y="4770438"/>
                <a:ext cx="1917700" cy="344487"/>
              </a:xfrm>
              <a:prstGeom prst="roundRect">
                <a:avLst/>
              </a:prstGeom>
              <a:solidFill>
                <a:srgbClr val="FFCCCC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334" tIns="46170" rIns="92334" bIns="46170" anchor="ctr"/>
              <a:lstStyle/>
              <a:p>
                <a:pPr algn="ctr">
                  <a:defRPr/>
                </a:pPr>
                <a:r>
                  <a:rPr lang="ja-JP" altLang="en-US" sz="1000" dirty="0">
                    <a:solidFill>
                      <a:schemeClr val="tx1"/>
                    </a:solidFill>
                  </a:rPr>
                  <a:t>ドメインの選定・契約</a:t>
                </a:r>
              </a:p>
            </p:txBody>
          </p:sp>
          <p:sp>
            <p:nvSpPr>
              <p:cNvPr id="8" name="角丸四角形 7"/>
              <p:cNvSpPr/>
              <p:nvPr/>
            </p:nvSpPr>
            <p:spPr>
              <a:xfrm>
                <a:off x="1431925" y="5233988"/>
                <a:ext cx="1917700" cy="344487"/>
              </a:xfrm>
              <a:prstGeom prst="roundRect">
                <a:avLst/>
              </a:prstGeom>
              <a:solidFill>
                <a:srgbClr val="FFCCCC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334" tIns="46170" rIns="92334" bIns="46170" anchor="ctr"/>
              <a:lstStyle/>
              <a:p>
                <a:pPr algn="ctr">
                  <a:defRPr/>
                </a:pPr>
                <a:r>
                  <a:rPr lang="ja-JP" altLang="en-US" sz="1000" dirty="0">
                    <a:solidFill>
                      <a:schemeClr val="tx1"/>
                    </a:solidFill>
                  </a:rPr>
                  <a:t>制作アプリケーションの</a:t>
                </a:r>
                <a:endParaRPr lang="en-US" altLang="ja-JP" sz="1000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r>
                  <a:rPr lang="ja-JP" altLang="en-US" sz="1000" dirty="0">
                    <a:solidFill>
                      <a:schemeClr val="tx1"/>
                    </a:solidFill>
                  </a:rPr>
                  <a:t>選定・購入</a:t>
                </a:r>
              </a:p>
            </p:txBody>
          </p:sp>
          <p:sp>
            <p:nvSpPr>
              <p:cNvPr id="9" name="角丸四角形 8"/>
              <p:cNvSpPr/>
              <p:nvPr/>
            </p:nvSpPr>
            <p:spPr>
              <a:xfrm>
                <a:off x="1431925" y="5697538"/>
                <a:ext cx="1917700" cy="346075"/>
              </a:xfrm>
              <a:prstGeom prst="roundRect">
                <a:avLst/>
              </a:prstGeom>
              <a:solidFill>
                <a:srgbClr val="FFCCCC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334" tIns="46170" rIns="92334" bIns="46170" anchor="ctr"/>
              <a:lstStyle/>
              <a:p>
                <a:pPr algn="ctr">
                  <a:defRPr/>
                </a:pPr>
                <a:r>
                  <a:rPr lang="ja-JP" altLang="en-US" sz="1000" dirty="0">
                    <a:solidFill>
                      <a:schemeClr val="tx1"/>
                    </a:solidFill>
                  </a:rPr>
                  <a:t>競合他社サイトの調査</a:t>
                </a:r>
              </a:p>
            </p:txBody>
          </p:sp>
          <p:sp>
            <p:nvSpPr>
              <p:cNvPr id="14" name="角丸四角形 13"/>
              <p:cNvSpPr/>
              <p:nvPr/>
            </p:nvSpPr>
            <p:spPr>
              <a:xfrm>
                <a:off x="5686425" y="4306888"/>
                <a:ext cx="1917700" cy="34448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334" tIns="46170" rIns="92334" bIns="46170" anchor="ctr"/>
              <a:lstStyle/>
              <a:p>
                <a:pPr algn="ctr">
                  <a:defRPr/>
                </a:pPr>
                <a:r>
                  <a:rPr lang="ja-JP" altLang="en-US" sz="1000" dirty="0">
                    <a:solidFill>
                      <a:schemeClr val="tx1"/>
                    </a:solidFill>
                  </a:rPr>
                  <a:t>写真の貼付</a:t>
                </a:r>
              </a:p>
            </p:txBody>
          </p:sp>
          <p:sp>
            <p:nvSpPr>
              <p:cNvPr id="15" name="角丸四角形 14"/>
              <p:cNvSpPr/>
              <p:nvPr/>
            </p:nvSpPr>
            <p:spPr>
              <a:xfrm>
                <a:off x="5686425" y="4772025"/>
                <a:ext cx="1917700" cy="344488"/>
              </a:xfrm>
              <a:prstGeom prst="roundRect">
                <a:avLst/>
              </a:prstGeom>
              <a:solidFill>
                <a:srgbClr val="FFCCCC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334" tIns="46170" rIns="92334" bIns="46170" anchor="ctr"/>
              <a:lstStyle/>
              <a:p>
                <a:pPr algn="ctr">
                  <a:defRPr/>
                </a:pPr>
                <a:r>
                  <a:rPr lang="ja-JP" altLang="en-US" sz="1000" dirty="0">
                    <a:solidFill>
                      <a:schemeClr val="tx1"/>
                    </a:solidFill>
                  </a:rPr>
                  <a:t>ヘッダー画像の作成</a:t>
                </a:r>
              </a:p>
            </p:txBody>
          </p:sp>
          <p:sp>
            <p:nvSpPr>
              <p:cNvPr id="16" name="角丸四角形 15"/>
              <p:cNvSpPr/>
              <p:nvPr/>
            </p:nvSpPr>
            <p:spPr>
              <a:xfrm>
                <a:off x="5686425" y="5235575"/>
                <a:ext cx="1917700" cy="344488"/>
              </a:xfrm>
              <a:prstGeom prst="roundRect">
                <a:avLst/>
              </a:prstGeom>
              <a:solidFill>
                <a:srgbClr val="FFCCCC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334" tIns="46170" rIns="92334" bIns="46170" anchor="ctr"/>
              <a:lstStyle/>
              <a:p>
                <a:pPr algn="ctr">
                  <a:defRPr/>
                </a:pPr>
                <a:r>
                  <a:rPr lang="ja-JP" altLang="en-US" sz="1000" dirty="0">
                    <a:solidFill>
                      <a:schemeClr val="tx1"/>
                    </a:solidFill>
                  </a:rPr>
                  <a:t>被リンクの獲得</a:t>
                </a:r>
              </a:p>
            </p:txBody>
          </p:sp>
          <p:sp>
            <p:nvSpPr>
              <p:cNvPr id="17" name="角丸四角形 16"/>
              <p:cNvSpPr/>
              <p:nvPr/>
            </p:nvSpPr>
            <p:spPr>
              <a:xfrm>
                <a:off x="5686425" y="5699125"/>
                <a:ext cx="1906588" cy="314325"/>
              </a:xfrm>
              <a:prstGeom prst="roundRect">
                <a:avLst/>
              </a:prstGeom>
              <a:solidFill>
                <a:srgbClr val="FFCCCC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334" tIns="46170" rIns="92334" bIns="46170" anchor="ctr"/>
              <a:lstStyle/>
              <a:p>
                <a:pPr algn="ctr">
                  <a:defRPr/>
                </a:pPr>
                <a:r>
                  <a:rPr lang="ja-JP" altLang="en-US" sz="1000" dirty="0">
                    <a:solidFill>
                      <a:schemeClr val="tx1"/>
                    </a:solidFill>
                  </a:rPr>
                  <a:t>コンテンツ部品の作成</a:t>
                </a:r>
              </a:p>
            </p:txBody>
          </p:sp>
          <p:sp>
            <p:nvSpPr>
              <p:cNvPr id="24" name="角丸四角形 23"/>
              <p:cNvSpPr/>
              <p:nvPr/>
            </p:nvSpPr>
            <p:spPr>
              <a:xfrm>
                <a:off x="5032375" y="4595813"/>
                <a:ext cx="1916113" cy="346075"/>
              </a:xfrm>
              <a:prstGeom prst="roundRect">
                <a:avLst/>
              </a:prstGeom>
              <a:solidFill>
                <a:srgbClr val="FFCCCC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334" tIns="46170" rIns="92334" bIns="46170" anchor="ctr"/>
              <a:lstStyle/>
              <a:p>
                <a:pPr algn="ctr">
                  <a:defRPr/>
                </a:pPr>
                <a:r>
                  <a:rPr lang="ja-JP" altLang="en-US" sz="1000" dirty="0">
                    <a:solidFill>
                      <a:schemeClr val="tx1"/>
                    </a:solidFill>
                  </a:rPr>
                  <a:t>ドメインの設定</a:t>
                </a:r>
              </a:p>
            </p:txBody>
          </p:sp>
          <p:sp>
            <p:nvSpPr>
              <p:cNvPr id="25" name="角丸四角形 24"/>
              <p:cNvSpPr/>
              <p:nvPr/>
            </p:nvSpPr>
            <p:spPr>
              <a:xfrm>
                <a:off x="5032375" y="5059363"/>
                <a:ext cx="1916113" cy="346075"/>
              </a:xfrm>
              <a:prstGeom prst="roundRect">
                <a:avLst/>
              </a:prstGeom>
              <a:solidFill>
                <a:srgbClr val="FFCCCC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334" tIns="46170" rIns="92334" bIns="46170" anchor="ctr"/>
              <a:lstStyle/>
              <a:p>
                <a:pPr algn="ctr">
                  <a:defRPr/>
                </a:pPr>
                <a:r>
                  <a:rPr lang="ja-JP" altLang="en-US" sz="1000" dirty="0">
                    <a:solidFill>
                      <a:schemeClr val="tx1"/>
                    </a:solidFill>
                  </a:rPr>
                  <a:t>レンタルサーバの設定</a:t>
                </a:r>
              </a:p>
            </p:txBody>
          </p:sp>
          <p:sp>
            <p:nvSpPr>
              <p:cNvPr id="26" name="角丸四角形 25"/>
              <p:cNvSpPr/>
              <p:nvPr/>
            </p:nvSpPr>
            <p:spPr>
              <a:xfrm>
                <a:off x="5032375" y="5524500"/>
                <a:ext cx="1905000" cy="312738"/>
              </a:xfrm>
              <a:prstGeom prst="roundRect">
                <a:avLst/>
              </a:prstGeom>
              <a:solidFill>
                <a:srgbClr val="FFCCCC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334" tIns="46170" rIns="92334" bIns="46170" anchor="ctr"/>
              <a:lstStyle/>
              <a:p>
                <a:pPr algn="ctr">
                  <a:defRPr/>
                </a:pPr>
                <a:r>
                  <a:rPr lang="ja-JP" altLang="en-US" sz="1000" dirty="0">
                    <a:solidFill>
                      <a:schemeClr val="tx1"/>
                    </a:solidFill>
                  </a:rPr>
                  <a:t>フォーム機能の作成</a:t>
                </a:r>
              </a:p>
            </p:txBody>
          </p:sp>
          <p:sp>
            <p:nvSpPr>
              <p:cNvPr id="10" name="角丸四角形 9"/>
              <p:cNvSpPr/>
              <p:nvPr/>
            </p:nvSpPr>
            <p:spPr>
              <a:xfrm>
                <a:off x="3563938" y="4324350"/>
                <a:ext cx="1917700" cy="344488"/>
              </a:xfrm>
              <a:prstGeom prst="roundRect">
                <a:avLst/>
              </a:prstGeom>
              <a:solidFill>
                <a:srgbClr val="FFCCCC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334" tIns="46170" rIns="92334" bIns="46170" anchor="ctr"/>
              <a:lstStyle/>
              <a:p>
                <a:pPr algn="ctr">
                  <a:defRPr/>
                </a:pPr>
                <a:r>
                  <a:rPr lang="ja-JP" altLang="en-US" sz="1000" dirty="0">
                    <a:solidFill>
                      <a:schemeClr val="tx1"/>
                    </a:solidFill>
                  </a:rPr>
                  <a:t>ホームページコンセプトの作成</a:t>
                </a:r>
              </a:p>
            </p:txBody>
          </p:sp>
          <p:sp>
            <p:nvSpPr>
              <p:cNvPr id="11" name="角丸四角形 10"/>
              <p:cNvSpPr/>
              <p:nvPr/>
            </p:nvSpPr>
            <p:spPr>
              <a:xfrm>
                <a:off x="3563938" y="4789488"/>
                <a:ext cx="1917700" cy="342900"/>
              </a:xfrm>
              <a:prstGeom prst="roundRect">
                <a:avLst/>
              </a:prstGeom>
              <a:solidFill>
                <a:srgbClr val="FFCCCC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334" tIns="46170" rIns="92334" bIns="46170" anchor="ctr"/>
              <a:lstStyle/>
              <a:p>
                <a:pPr algn="ctr">
                  <a:defRPr/>
                </a:pPr>
                <a:r>
                  <a:rPr lang="ja-JP" altLang="en-US" sz="1000" dirty="0">
                    <a:solidFill>
                      <a:schemeClr val="tx1"/>
                    </a:solidFill>
                  </a:rPr>
                  <a:t>ＳＥＯキーワード選定</a:t>
                </a:r>
              </a:p>
            </p:txBody>
          </p:sp>
          <p:sp>
            <p:nvSpPr>
              <p:cNvPr id="12" name="角丸四角形 11"/>
              <p:cNvSpPr/>
              <p:nvPr/>
            </p:nvSpPr>
            <p:spPr>
              <a:xfrm>
                <a:off x="3563938" y="5251450"/>
                <a:ext cx="1917700" cy="346075"/>
              </a:xfrm>
              <a:prstGeom prst="roundRect">
                <a:avLst/>
              </a:prstGeom>
              <a:solidFill>
                <a:srgbClr val="FFCCCC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334" tIns="46170" rIns="92334" bIns="46170" anchor="ctr"/>
              <a:lstStyle/>
              <a:p>
                <a:pPr algn="ctr">
                  <a:defRPr/>
                </a:pPr>
                <a:r>
                  <a:rPr lang="en-US" altLang="ja-JP" sz="1000" dirty="0">
                    <a:solidFill>
                      <a:schemeClr val="tx1"/>
                    </a:solidFill>
                  </a:rPr>
                  <a:t>Html</a:t>
                </a:r>
                <a:r>
                  <a:rPr lang="ja-JP" altLang="en-US" sz="1000" dirty="0">
                    <a:solidFill>
                      <a:schemeClr val="tx1"/>
                    </a:solidFill>
                  </a:rPr>
                  <a:t>ファイルの作成</a:t>
                </a:r>
              </a:p>
            </p:txBody>
          </p:sp>
          <p:sp>
            <p:nvSpPr>
              <p:cNvPr id="13" name="角丸四角形 12"/>
              <p:cNvSpPr/>
              <p:nvPr/>
            </p:nvSpPr>
            <p:spPr>
              <a:xfrm>
                <a:off x="3563938" y="5716588"/>
                <a:ext cx="1917700" cy="34448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334" tIns="46170" rIns="92334" bIns="46170" anchor="ctr"/>
              <a:lstStyle/>
              <a:p>
                <a:pPr algn="ctr">
                  <a:defRPr/>
                </a:pPr>
                <a:r>
                  <a:rPr lang="ja-JP" altLang="en-US" sz="1000" dirty="0">
                    <a:solidFill>
                      <a:schemeClr val="tx1"/>
                    </a:solidFill>
                  </a:rPr>
                  <a:t>コンテンツ</a:t>
                </a:r>
                <a:r>
                  <a:rPr lang="en-US" altLang="ja-JP" sz="1000" dirty="0">
                    <a:solidFill>
                      <a:schemeClr val="tx1"/>
                    </a:solidFill>
                  </a:rPr>
                  <a:t>(</a:t>
                </a:r>
                <a:r>
                  <a:rPr lang="ja-JP" altLang="en-US" sz="1000" dirty="0">
                    <a:solidFill>
                      <a:schemeClr val="tx1"/>
                    </a:solidFill>
                  </a:rPr>
                  <a:t>文章</a:t>
                </a:r>
                <a:r>
                  <a:rPr lang="en-US" altLang="ja-JP" sz="1000" dirty="0">
                    <a:solidFill>
                      <a:schemeClr val="tx1"/>
                    </a:solidFill>
                  </a:rPr>
                  <a:t>)</a:t>
                </a:r>
                <a:r>
                  <a:rPr lang="ja-JP" altLang="en-US" sz="1000" dirty="0">
                    <a:solidFill>
                      <a:schemeClr val="tx1"/>
                    </a:solidFill>
                  </a:rPr>
                  <a:t>の作成</a:t>
                </a:r>
              </a:p>
            </p:txBody>
          </p:sp>
        </p:grpSp>
        <p:sp>
          <p:nvSpPr>
            <p:cNvPr id="27" name="テキスト ボックス 26"/>
            <p:cNvSpPr txBox="1"/>
            <p:nvPr/>
          </p:nvSpPr>
          <p:spPr bwMode="auto">
            <a:xfrm>
              <a:off x="2281238" y="4351338"/>
              <a:ext cx="4968875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355" tIns="36355" rIns="36355" bIns="36355">
              <a:spAutoFit/>
            </a:bodyPr>
            <a:lstStyle/>
            <a:p>
              <a:pPr indent="-307784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defRPr/>
              </a:pPr>
              <a:r>
                <a:rPr lang="ja-JP" altLang="en-US" sz="1400" u="sng" kern="0" dirty="0">
                  <a:latin typeface="HGP創英角ｺﾞｼｯｸUB" pitchFamily="50" charset="-128"/>
                  <a:ea typeface="HGP創英角ｺﾞｼｯｸUB" pitchFamily="50" charset="-128"/>
                </a:rPr>
                <a:t>■自分でホームページを作成する時に必要な要素例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1813" y="3644900"/>
            <a:ext cx="8239125" cy="2847975"/>
          </a:xfrm>
        </p:spPr>
        <p:txBody>
          <a:bodyPr lIns="0" tIns="190800" rIns="234000" bIns="190800"/>
          <a:lstStyle/>
          <a:p>
            <a:pPr lvl="1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■月額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継続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サービス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ホームページを公開するための　</a:t>
            </a:r>
            <a:r>
              <a:rPr lang="ja-JP" altLang="en-US" sz="1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レンタルサーバー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以外に、 </a:t>
            </a:r>
            <a:endParaRPr lang="en-US" altLang="ja-JP" sz="1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2" algn="l" eaLnBrk="1" hangingPunct="1">
              <a:spcBef>
                <a:spcPts val="600"/>
              </a:spcBef>
              <a:buFont typeface="Wingdings" pitchFamily="2" charset="2"/>
              <a:buChar char="l"/>
            </a:pP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ビジネス用ＨＰに必要な</a:t>
            </a:r>
            <a:r>
              <a:rPr lang="ja-JP" altLang="en-US" sz="1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フォーム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や</a:t>
            </a:r>
            <a:r>
              <a:rPr lang="ja-JP" altLang="en-US" sz="1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ＳＥＯ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の仕組みなどの</a:t>
            </a:r>
            <a:endParaRPr lang="en-US" altLang="ja-JP" sz="1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2" algn="l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ja-JP" altLang="en-US" sz="1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各種システム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の利用料</a:t>
            </a:r>
            <a:endParaRPr lang="en-US" altLang="ja-JP" sz="1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2" algn="l" eaLnBrk="1" hangingPunct="1">
              <a:spcBef>
                <a:spcPts val="600"/>
              </a:spcBef>
              <a:buFont typeface="Wingdings" pitchFamily="2" charset="2"/>
              <a:buChar char="l"/>
            </a:pP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操作の</a:t>
            </a:r>
            <a:r>
              <a:rPr lang="ja-JP" altLang="en-US" sz="1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電話サポート </a:t>
            </a:r>
            <a:endParaRPr lang="en-US" altLang="ja-JP" sz="1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2" algn="l" eaLnBrk="1" hangingPunct="1">
              <a:spcBef>
                <a:spcPts val="600"/>
              </a:spcBef>
              <a:buFont typeface="Wingdings" pitchFamily="2" charset="2"/>
              <a:buChar char="l"/>
            </a:pP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ネット集客</a:t>
            </a:r>
            <a:r>
              <a:rPr lang="ja-JP" altLang="en-US" sz="1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ノウハウの提供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などの会員さま特典 </a:t>
            </a:r>
            <a:endParaRPr lang="en-US" altLang="ja-JP" sz="1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　が含まれております。</a:t>
            </a:r>
          </a:p>
        </p:txBody>
      </p:sp>
      <p:sp>
        <p:nvSpPr>
          <p:cNvPr id="47107" name="Rectangle 2"/>
          <p:cNvSpPr txBox="1">
            <a:spLocks noChangeArrowheads="1"/>
          </p:cNvSpPr>
          <p:nvPr/>
        </p:nvSpPr>
        <p:spPr bwMode="auto">
          <a:xfrm>
            <a:off x="123825" y="76200"/>
            <a:ext cx="8901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r>
              <a:rPr lang="ja-JP" altLang="en-US" sz="32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サービス構成と月額サービスの構成</a:t>
            </a:r>
          </a:p>
        </p:txBody>
      </p:sp>
      <p:sp>
        <p:nvSpPr>
          <p:cNvPr id="47108" name="スライド番号プレースホルダ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6ACD128-86B6-4699-8884-3B5B578ADB74}" type="slidenum">
              <a:rPr lang="ja-JP" altLang="en-US" smtClean="0"/>
              <a:pPr/>
              <a:t>31</a:t>
            </a:fld>
            <a:endParaRPr lang="en-US" altLang="ja-JP" smtClean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66738" y="1333500"/>
            <a:ext cx="1881187" cy="968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ja-JP" altLang="en-US" sz="2000" b="1" dirty="0">
                <a:solidFill>
                  <a:srgbClr val="FF3300"/>
                </a:solidFill>
                <a:latin typeface="HGP創英角ｺﾞｼｯｸUB" pitchFamily="50" charset="-128"/>
                <a:ea typeface="HGP創英角ｺﾞｼｯｸUB" pitchFamily="50" charset="-128"/>
              </a:rPr>
              <a:t>制作</a:t>
            </a:r>
            <a:r>
              <a:rPr lang="ja-JP" altLang="en-US" dirty="0">
                <a:solidFill>
                  <a:srgbClr val="FF3300"/>
                </a:solidFill>
                <a:latin typeface="HGP創英角ｺﾞｼｯｸUB" pitchFamily="50" charset="-128"/>
                <a:ea typeface="HGP創英角ｺﾞｼｯｸUB" pitchFamily="50" charset="-128"/>
              </a:rPr>
              <a:t>（初期）</a:t>
            </a:r>
            <a:r>
              <a:rPr lang="ja-JP" altLang="en-US" sz="2000" b="1" dirty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ja-JP" altLang="en-US" sz="2000" b="1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2000" b="1" dirty="0">
                <a:latin typeface="HGP創英角ｺﾞｼｯｸUB" pitchFamily="50" charset="-128"/>
                <a:ea typeface="HGP創英角ｺﾞｼｯｸUB" pitchFamily="50" charset="-128"/>
              </a:rPr>
              <a:t>サービス</a:t>
            </a:r>
            <a:endParaRPr lang="en-US" altLang="ja-JP" sz="2000" b="1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05200" y="1333500"/>
            <a:ext cx="1881188" cy="968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月額</a:t>
            </a:r>
            <a:r>
              <a:rPr lang="ja-JP" altLang="en-US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（継続）</a:t>
            </a:r>
            <a:r>
              <a:rPr lang="ja-JP" altLang="en-US" sz="2000" b="1" dirty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ja-JP" altLang="en-US" sz="2000" b="1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2000" b="1" dirty="0">
                <a:latin typeface="HGP創英角ｺﾞｼｯｸUB" pitchFamily="50" charset="-128"/>
                <a:ea typeface="HGP創英角ｺﾞｼｯｸUB" pitchFamily="50" charset="-128"/>
              </a:rPr>
              <a:t>サービス</a:t>
            </a:r>
            <a:endParaRPr lang="en-US" altLang="ja-JP" sz="2000" b="1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2738438" y="1609725"/>
            <a:ext cx="452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800" b="1"/>
              <a:t>＋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82613" y="2571750"/>
            <a:ext cx="8064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indent="-30480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ja-JP" altLang="en-US" sz="1600" kern="0" dirty="0">
                <a:latin typeface="HGP創英角ｺﾞｼｯｸUB" pitchFamily="50" charset="-128"/>
                <a:ea typeface="HGP創英角ｺﾞｼｯｸUB" pitchFamily="50" charset="-128"/>
              </a:rPr>
              <a:t>通常のホームページ制作会社は、ホームページを作成して終わりという「一過性」のサービスですが、</a:t>
            </a:r>
            <a:r>
              <a:rPr lang="en-US" altLang="ja-JP" sz="1600" kern="0" dirty="0" smtClean="0"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1600" kern="0" dirty="0" smtClean="0">
                <a:latin typeface="HGP創英角ｺﾞｼｯｸUB" pitchFamily="50" charset="-128"/>
                <a:ea typeface="HGP創英角ｺﾞｼｯｸUB" pitchFamily="50" charset="-128"/>
              </a:rPr>
              <a:t>あきばれホームページ</a:t>
            </a:r>
            <a:r>
              <a:rPr lang="en-US" altLang="ja-JP" sz="1600" kern="0" dirty="0" smtClean="0"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r>
              <a:rPr lang="ja-JP" altLang="en-US" sz="1600" kern="0" dirty="0">
                <a:latin typeface="HGP創英角ｺﾞｼｯｸUB" pitchFamily="50" charset="-128"/>
                <a:ea typeface="HGP創英角ｺﾞｼｯｸUB" pitchFamily="50" charset="-128"/>
              </a:rPr>
              <a:t>は、</a:t>
            </a:r>
            <a:r>
              <a:rPr lang="ja-JP" altLang="en-US" sz="1600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初期の「制作</a:t>
            </a:r>
            <a:r>
              <a:rPr lang="ja-JP" altLang="en-US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サービス</a:t>
            </a:r>
            <a:r>
              <a:rPr lang="ja-JP" altLang="en-US" sz="1600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」</a:t>
            </a:r>
            <a:r>
              <a:rPr lang="ja-JP" altLang="en-US" sz="1600" kern="0" dirty="0">
                <a:latin typeface="HGP創英角ｺﾞｼｯｸUB" pitchFamily="50" charset="-128"/>
                <a:ea typeface="HGP創英角ｺﾞｼｯｸUB" pitchFamily="50" charset="-128"/>
              </a:rPr>
              <a:t>と</a:t>
            </a:r>
            <a:r>
              <a:rPr lang="ja-JP" altLang="en-US" sz="1600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毎月の「月額</a:t>
            </a:r>
            <a:r>
              <a:rPr lang="ja-JP" altLang="en-US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サービス</a:t>
            </a:r>
            <a:r>
              <a:rPr lang="ja-JP" altLang="en-US" sz="1600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」</a:t>
            </a:r>
            <a:r>
              <a:rPr lang="ja-JP" altLang="en-US" sz="1600" kern="0" dirty="0">
                <a:latin typeface="HGP創英角ｺﾞｼｯｸUB" pitchFamily="50" charset="-128"/>
                <a:ea typeface="HGP創英角ｺﾞｼｯｸUB" pitchFamily="50" charset="-128"/>
              </a:rPr>
              <a:t>をセットに提供するサービス構成です。</a:t>
            </a:r>
            <a:endParaRPr lang="ja-JP" altLang="en-US" sz="2000" kern="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299200" y="1333500"/>
            <a:ext cx="1881188" cy="9683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ja-JP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オプション</a:t>
            </a:r>
            <a:endParaRPr lang="en-US" altLang="ja-JP" sz="2000" b="1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>
              <a:defRPr/>
            </a:pP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必要な場合のみ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r>
              <a:rPr lang="en-US" altLang="ja-JP" sz="2000" b="1" dirty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5624513" y="1609725"/>
            <a:ext cx="452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800" b="1"/>
              <a:t>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825" y="76200"/>
            <a:ext cx="8901113" cy="58420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あきばれホームページ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の特徴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1950" y="1309688"/>
            <a:ext cx="8782050" cy="3754874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ＭＳ Ｐゴシック" pitchFamily="50" charset="-128"/>
              <a:buAutoNum type="arabicPeriod"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知識がなくても、見ながら全部更新できる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簡単操作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</a:p>
          <a:p>
            <a:pPr marL="514350" indent="-514350">
              <a:spcBef>
                <a:spcPct val="50000"/>
              </a:spcBef>
              <a:buClr>
                <a:schemeClr val="tx1"/>
              </a:buClr>
              <a:buFont typeface="ＭＳ Ｐゴシック" pitchFamily="50" charset="-128"/>
              <a:buAutoNum type="arabicPeriod"/>
            </a:pP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ＳＥＯ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の仕組みとサポート。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>
              <a:spcBef>
                <a:spcPct val="50000"/>
              </a:spcBef>
              <a:buClr>
                <a:schemeClr val="tx1"/>
              </a:buClr>
              <a:buFont typeface="ＭＳ Ｐゴシック" pitchFamily="50" charset="-128"/>
              <a:buAutoNum type="arabicPeriod"/>
            </a:pP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中小企業・個人事業主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に適したデザインを用意。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>
              <a:spcBef>
                <a:spcPct val="50000"/>
              </a:spcBef>
              <a:buClr>
                <a:schemeClr val="tx1"/>
              </a:buClr>
              <a:buFont typeface="ＭＳ Ｐゴシック" pitchFamily="50" charset="-128"/>
              <a:buAutoNum type="arabicPeriod"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追加費用なしで、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スマホサイト自動作成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 eaLnBrk="1" hangingPunct="1">
              <a:spcBef>
                <a:spcPct val="50000"/>
              </a:spcBef>
              <a:buClr>
                <a:schemeClr val="tx1"/>
              </a:buClr>
              <a:buFont typeface="ＭＳ Ｐゴシック" pitchFamily="50" charset="-128"/>
              <a:buAutoNum type="arabicPeriod"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初心者でも安心の、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充実のサポート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つき。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endParaRPr lang="en-US" altLang="ja-JP" sz="28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 eaLnBrk="1" hangingPunct="1">
              <a:spcBef>
                <a:spcPct val="50000"/>
              </a:spcBef>
              <a:buClr>
                <a:schemeClr val="tx1"/>
              </a:buClr>
              <a:buFont typeface="ＭＳ Ｐゴシック" pitchFamily="50" charset="-128"/>
              <a:buAutoNum type="arabicPeriod"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初期費用が安く、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更新費用が０円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</a:p>
        </p:txBody>
      </p:sp>
      <p:sp>
        <p:nvSpPr>
          <p:cNvPr id="48132" name="スライド番号プレースホル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1A4751-9F6E-4AA9-ACE6-6F045E732EA0}" type="slidenum">
              <a:rPr lang="ja-JP" altLang="en-US" smtClean="0"/>
              <a:pPr/>
              <a:t>32</a:t>
            </a:fld>
            <a:endParaRPr lang="en-US" altLang="ja-JP" smtClean="0"/>
          </a:p>
        </p:txBody>
      </p:sp>
      <p:pic>
        <p:nvPicPr>
          <p:cNvPr id="48134" name="図 5" descr="100830_21_pk_01_ex_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9988" y="5413375"/>
            <a:ext cx="887412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図 6" descr="100830_21_pk_01_ex_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0488" y="5413375"/>
            <a:ext cx="887412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図 8" descr="100830_21_pk_01_ex_0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7613" y="5413375"/>
            <a:ext cx="887412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kawamura.AKIBARE\Downloads\iPhone-5C-Pink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886201" y="5448301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kawamura.AKIBARE\Downloads\googleロゴ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5575" y="5762625"/>
            <a:ext cx="1038225" cy="581406"/>
          </a:xfrm>
          <a:prstGeom prst="rect">
            <a:avLst/>
          </a:prstGeom>
          <a:noFill/>
        </p:spPr>
      </p:pic>
      <p:pic>
        <p:nvPicPr>
          <p:cNvPr id="1027" name="Picture 3" descr="C:\Users\kawamura.AKIBARE\Downloads\Yaho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5124450"/>
            <a:ext cx="1038226" cy="1038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3924300" y="3159659"/>
            <a:ext cx="5105399" cy="3096285"/>
          </a:xfrm>
          <a:prstGeom prst="rect">
            <a:avLst/>
          </a:prstGeom>
          <a:solidFill>
            <a:srgbClr val="FF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825" y="76200"/>
            <a:ext cx="8901113" cy="584775"/>
          </a:xfrm>
        </p:spPr>
        <p:txBody>
          <a:bodyPr/>
          <a:lstStyle/>
          <a:p>
            <a:pPr marL="514350" indent="-514350">
              <a:defRPr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１．見ながら全部更新できる簡単操作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71003" y="1289050"/>
            <a:ext cx="8610600" cy="2769989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Char char="l"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中身の更新だけだから、ホームページの内容を追加、変更するのに必要な作業は　</a:t>
            </a:r>
            <a:r>
              <a:rPr lang="ja-JP" altLang="en-US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「文字の入力」「写真の貼り付け」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だけです。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>
              <a:buFont typeface="Wingdings" pitchFamily="2" charset="2"/>
              <a:buChar char="l"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「文字の入力」「写真の貼り付け」とは、</a:t>
            </a:r>
            <a:r>
              <a:rPr lang="ja-JP" altLang="en-US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電子メールのやりとりができる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程度のパソコンスキルがあれば、ご利用いただけます。　　　　　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>
              <a:buNone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         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・受信したメールの開閉</a:t>
            </a:r>
            <a:endParaRPr lang="en-US" altLang="ja-JP" sz="1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・メール本文を書く</a:t>
            </a:r>
            <a:endParaRPr lang="en-US" altLang="ja-JP" sz="1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>
              <a:spcBef>
                <a:spcPts val="600"/>
              </a:spcBef>
              <a:buNone/>
            </a:pP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        　・ファイルの添付ができる</a:t>
            </a:r>
            <a:endParaRPr lang="en-US" altLang="ja-JP" sz="18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9156" name="スライド番号プレースホル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25C27C3-F934-4BC6-8559-8E7DBC6BCB65}" type="slidenum">
              <a:rPr lang="ja-JP" altLang="en-US" smtClean="0"/>
              <a:pPr/>
              <a:t>33</a:t>
            </a:fld>
            <a:endParaRPr lang="en-US" altLang="ja-JP" smtClean="0"/>
          </a:p>
        </p:txBody>
      </p:sp>
      <p:sp>
        <p:nvSpPr>
          <p:cNvPr id="6" name="テキスト ボックス 5"/>
          <p:cNvSpPr txBox="1"/>
          <p:nvPr/>
        </p:nvSpPr>
        <p:spPr bwMode="auto">
          <a:xfrm>
            <a:off x="311150" y="4678363"/>
            <a:ext cx="3273425" cy="130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34000" tIns="190800" rIns="234000" bIns="190800">
            <a:spAutoFit/>
          </a:bodyPr>
          <a:lstStyle/>
          <a:p>
            <a:pPr marL="361950" indent="-361950">
              <a:spcBef>
                <a:spcPct val="60000"/>
              </a:spcBef>
              <a:buClr>
                <a:schemeClr val="hlink"/>
              </a:buClr>
              <a:buFont typeface="Wingdings" pitchFamily="2" charset="2"/>
              <a:buChar char="o"/>
              <a:defRPr/>
            </a:pPr>
            <a:r>
              <a:rPr lang="ja-JP" altLang="en-US" sz="20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お申込み頂く方の</a:t>
            </a:r>
            <a:r>
              <a:rPr lang="en-US" altLang="ja-JP" sz="20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0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20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パソコンスキル</a:t>
            </a:r>
            <a:endParaRPr lang="en-US" altLang="ja-JP" sz="2000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indent="-30480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endParaRPr lang="ja-JP" altLang="en-US" sz="2000" kern="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aphicFrame>
        <p:nvGraphicFramePr>
          <p:cNvPr id="7" name="グラフ 6"/>
          <p:cNvGraphicFramePr/>
          <p:nvPr/>
        </p:nvGraphicFramePr>
        <p:xfrm>
          <a:off x="3730311" y="3155997"/>
          <a:ext cx="5413689" cy="304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右矢印 9"/>
          <p:cNvSpPr/>
          <p:nvPr/>
        </p:nvSpPr>
        <p:spPr>
          <a:xfrm>
            <a:off x="3411537" y="4734820"/>
            <a:ext cx="633209" cy="81582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 txBox="1">
            <a:spLocks noGrp="1" noChangeArrowheads="1"/>
          </p:cNvSpPr>
          <p:nvPr/>
        </p:nvSpPr>
        <p:spPr bwMode="auto">
          <a:xfrm>
            <a:off x="7053263" y="6604000"/>
            <a:ext cx="19812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5B1FFCB-C459-41D1-9034-B05F130173B9}" type="slidenum">
              <a:rPr lang="ja-JP" altLang="en-US" sz="1000"/>
              <a:pPr algn="r"/>
              <a:t>34</a:t>
            </a:fld>
            <a:endParaRPr lang="en-US" altLang="ja-JP" sz="1000"/>
          </a:p>
        </p:txBody>
      </p:sp>
      <p:sp>
        <p:nvSpPr>
          <p:cNvPr id="50179" name="スライド番号プレースホルダ 4"/>
          <p:cNvSpPr txBox="1">
            <a:spLocks noGrp="1"/>
          </p:cNvSpPr>
          <p:nvPr/>
        </p:nvSpPr>
        <p:spPr bwMode="auto">
          <a:xfrm>
            <a:off x="7053263" y="6604000"/>
            <a:ext cx="19812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92803E2-43E4-4BF8-BD3A-4ACCDD4F5506}" type="slidenum">
              <a:rPr lang="en-US" altLang="ja-JP" sz="1000"/>
              <a:pPr algn="r"/>
              <a:t>34</a:t>
            </a:fld>
            <a:endParaRPr lang="en-US" altLang="ja-JP" sz="10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2888" y="180975"/>
            <a:ext cx="8901112" cy="5842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２．ＳＥＯ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190625"/>
            <a:ext cx="8185150" cy="2763834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制作時にコンサルタントが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キーワード選び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をサポート。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buFont typeface="Wingdings" pitchFamily="2" charset="2"/>
              <a:buChar char="l"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コンサルタントが、ライバルを分析した上で、ホームページの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コンセプトをご提案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Font typeface="Wingdings" pitchFamily="2" charset="2"/>
              <a:buChar char="l"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お申込みいただいた方限定で、</a:t>
            </a: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SEO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のマニュアル・ＤＶＤを、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無償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でご提供。</a:t>
            </a:r>
          </a:p>
        </p:txBody>
      </p:sp>
      <p:sp>
        <p:nvSpPr>
          <p:cNvPr id="50182" name="スライド番号プレースホルダ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4F5EB2E-7F5F-4D56-92A4-1528C0D7C165}" type="slidenum">
              <a:rPr lang="ja-JP" altLang="en-US" smtClean="0"/>
              <a:pPr/>
              <a:t>34</a:t>
            </a:fld>
            <a:endParaRPr lang="en-US" altLang="ja-JP" smtClean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44525" y="4722813"/>
            <a:ext cx="7977188" cy="139223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miter lim="800000"/>
            <a:headEnd/>
            <a:tailEnd/>
          </a:ln>
        </p:spPr>
        <p:txBody>
          <a:bodyPr lIns="180000" tIns="72000" bIns="72000">
            <a:spAutoFit/>
          </a:bodyPr>
          <a:lstStyle/>
          <a:p>
            <a:pPr marL="819150" lvl="1" indent="-361950">
              <a:lnSpc>
                <a:spcPct val="150000"/>
              </a:lnSpc>
              <a:spcBef>
                <a:spcPct val="6000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ja-JP" altLang="en-US" kern="0" dirty="0">
                <a:latin typeface="HGP創英角ｺﾞｼｯｸUB" pitchFamily="50" charset="-128"/>
                <a:ea typeface="HGP創英角ｺﾞｼｯｸUB" pitchFamily="50" charset="-128"/>
              </a:rPr>
              <a:t>上位表示されるまでには</a:t>
            </a:r>
            <a:r>
              <a:rPr lang="ja-JP" altLang="en-US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時間がかかる</a:t>
            </a:r>
            <a:r>
              <a:rPr lang="ja-JP" altLang="en-US" kern="0" dirty="0">
                <a:latin typeface="HGP創英角ｺﾞｼｯｸUB" pitchFamily="50" charset="-128"/>
                <a:ea typeface="HGP創英角ｺﾞｼｯｸUB" pitchFamily="50" charset="-128"/>
              </a:rPr>
              <a:t>場合があります。</a:t>
            </a:r>
            <a:endParaRPr lang="en-US" altLang="ja-JP" kern="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819150" lvl="1" indent="-361950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ja-JP" altLang="en-US" kern="0" dirty="0">
                <a:latin typeface="HGP創英角ｺﾞｼｯｸUB" pitchFamily="50" charset="-128"/>
                <a:ea typeface="HGP創英角ｺﾞｼｯｸUB" pitchFamily="50" charset="-128"/>
              </a:rPr>
              <a:t>上位表示を</a:t>
            </a:r>
            <a:r>
              <a:rPr lang="ja-JP" altLang="en-US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保障する</a:t>
            </a:r>
            <a:r>
              <a:rPr lang="ja-JP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サービスでは</a:t>
            </a:r>
            <a:r>
              <a:rPr lang="ja-JP" altLang="en-US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ありません</a:t>
            </a:r>
            <a:r>
              <a:rPr lang="ja-JP" altLang="en-US" kern="0" dirty="0"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kern="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819150" lvl="1" indent="-361950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ü"/>
              <a:defRPr/>
            </a:pPr>
            <a:r>
              <a:rPr lang="ja-JP" altLang="en-US" kern="0" dirty="0">
                <a:latin typeface="HGP創英角ｺﾞｼｯｸUB" pitchFamily="50" charset="-128"/>
                <a:ea typeface="HGP創英角ｺﾞｼｯｸUB" pitchFamily="50" charset="-128"/>
              </a:rPr>
              <a:t>ＳＥＯ専門会社は費用が</a:t>
            </a:r>
            <a:r>
              <a:rPr lang="ja-JP" altLang="en-US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何十万～何百万</a:t>
            </a:r>
            <a:r>
              <a:rPr lang="ja-JP" altLang="en-US" kern="0" dirty="0">
                <a:latin typeface="HGP創英角ｺﾞｼｯｸUB" pitchFamily="50" charset="-128"/>
                <a:ea typeface="HGP創英角ｺﾞｼｯｸUB" pitchFamily="50" charset="-128"/>
              </a:rPr>
              <a:t>かかるのが一般です。</a:t>
            </a:r>
            <a:endParaRPr lang="en-US" altLang="ja-JP" kern="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awamura.AKIBARE\Downloads\akibar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7825" y="4120635"/>
            <a:ext cx="5700712" cy="2513528"/>
          </a:xfrm>
          <a:prstGeom prst="rect">
            <a:avLst/>
          </a:prstGeom>
          <a:noFill/>
        </p:spPr>
      </p:pic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825" y="165100"/>
            <a:ext cx="8901113" cy="584775"/>
          </a:xfrm>
        </p:spPr>
        <p:txBody>
          <a:bodyPr/>
          <a:lstStyle/>
          <a:p>
            <a:pPr marL="514350" indent="-514350">
              <a:defRPr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３．</a:t>
            </a:r>
            <a:r>
              <a:rPr lang="ja-JP" altLang="en-US" sz="3100" dirty="0" smtClean="0">
                <a:latin typeface="HGP創英角ｺﾞｼｯｸUB" pitchFamily="50" charset="-128"/>
                <a:ea typeface="HGP創英角ｺﾞｼｯｸUB" pitchFamily="50" charset="-128"/>
              </a:rPr>
              <a:t>中小企業・個人事業主に適したデザイン</a:t>
            </a:r>
            <a:endParaRPr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1950" y="1127125"/>
            <a:ext cx="8589963" cy="2763834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Char char="l"/>
            </a:pP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多業種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に対応可能なデザインが標準装備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 eaLnBrk="1" hangingPunct="1">
              <a:buFont typeface="Wingdings" pitchFamily="2" charset="2"/>
              <a:buChar char="l"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「オシャレ」だけではなく、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ビジネス用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に適したデザインを用意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 eaLnBrk="1" hangingPunct="1">
              <a:buFont typeface="Wingdings" pitchFamily="2" charset="2"/>
              <a:buChar char="l"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「自分で作成できる！」方は、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追加費用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なしで簡単にオリジナルのヘッダー画像も可能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1204" name="スライド番号プレースホル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B590F45-327A-4E07-8901-50BAF1CC96FC}" type="slidenum">
              <a:rPr lang="ja-JP" altLang="en-US" smtClean="0"/>
              <a:pPr/>
              <a:t>35</a:t>
            </a:fld>
            <a:endParaRPr lang="en-US" altLang="ja-JP" smtClean="0"/>
          </a:p>
        </p:txBody>
      </p:sp>
      <p:sp>
        <p:nvSpPr>
          <p:cNvPr id="51209" name="正方形/長方形 8"/>
          <p:cNvSpPr>
            <a:spLocks noChangeArrowheads="1"/>
          </p:cNvSpPr>
          <p:nvPr/>
        </p:nvSpPr>
        <p:spPr bwMode="auto">
          <a:xfrm>
            <a:off x="6454776" y="3854450"/>
            <a:ext cx="24129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dirty="0">
                <a:hlinkClick r:id="rId4"/>
              </a:rPr>
              <a:t>■ </a:t>
            </a:r>
            <a:r>
              <a:rPr lang="ja-JP" altLang="en-US" sz="1400" dirty="0" smtClean="0">
                <a:hlinkClick r:id="rId4"/>
              </a:rPr>
              <a:t>デザインサンプル集</a:t>
            </a:r>
            <a:endParaRPr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/>
          </p:cNvSpPr>
          <p:nvPr>
            <p:ph type="title"/>
          </p:nvPr>
        </p:nvSpPr>
        <p:spPr>
          <a:xfrm>
            <a:off x="230188" y="242888"/>
            <a:ext cx="8901112" cy="584775"/>
          </a:xfrm>
        </p:spPr>
        <p:txBody>
          <a:bodyPr/>
          <a:lstStyle/>
          <a:p>
            <a:pPr>
              <a:defRPr/>
            </a:pPr>
            <a:r>
              <a:rPr lang="ja-JP" altLang="en-US" sz="3100" dirty="0" smtClean="0">
                <a:solidFill>
                  <a:schemeClr val="tx1"/>
                </a:solidFill>
                <a:latin typeface="HG創英角ｺﾞｼｯｸUB" pitchFamily="49" charset="-128"/>
                <a:ea typeface="HG創英角ｺﾞｼｯｸUB" pitchFamily="49" charset="-128"/>
              </a:rPr>
              <a:t>ビジネス用に適したデザインとは？</a:t>
            </a:r>
            <a:endParaRPr lang="ja-JP" altLang="en-US" sz="3100" dirty="0" smtClean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8675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2E79DC-7340-4BF9-BC4F-9C6E68E001F5}" type="slidenum">
              <a:rPr lang="ja-JP" altLang="en-US" smtClean="0">
                <a:ea typeface="ＭＳ Ｐゴシック" charset="-128"/>
              </a:rPr>
              <a:pPr/>
              <a:t>36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28676" name="コンテンツ プレースホルダ 2"/>
          <p:cNvSpPr>
            <a:spLocks noGrp="1"/>
          </p:cNvSpPr>
          <p:nvPr>
            <p:ph idx="1"/>
          </p:nvPr>
        </p:nvSpPr>
        <p:spPr>
          <a:xfrm>
            <a:off x="290513" y="973138"/>
            <a:ext cx="8631237" cy="1805623"/>
          </a:xfrm>
        </p:spPr>
        <p:txBody>
          <a:bodyPr/>
          <a:lstStyle/>
          <a:p>
            <a:pPr marL="0">
              <a:spcBef>
                <a:spcPts val="200"/>
              </a:spcBef>
              <a:buFont typeface="Wingdings" pitchFamily="2" charset="2"/>
              <a:buNone/>
            </a:pPr>
            <a:r>
              <a:rPr lang="ja-JP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一見オシャレに見えるデザインでも、実際には見た目を重視するあまりに、</a:t>
            </a:r>
            <a:r>
              <a:rPr lang="ja-JP" altLang="en-US" sz="18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ビジネスにどう繋げるのか</a:t>
            </a:r>
            <a:r>
              <a:rPr lang="ja-JP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がまったく</a:t>
            </a:r>
            <a:r>
              <a:rPr lang="ja-JP" altLang="en-US" sz="18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考えられていないデザイン</a:t>
            </a:r>
            <a:r>
              <a:rPr lang="ja-JP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が少なくありません。</a:t>
            </a:r>
            <a:endParaRPr lang="en-US" altLang="ja-JP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>
              <a:spcBef>
                <a:spcPts val="200"/>
              </a:spcBef>
              <a:buFont typeface="Wingdings" pitchFamily="2" charset="2"/>
              <a:buNone/>
            </a:pPr>
            <a:endParaRPr lang="en-US" altLang="ja-JP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marL="0">
              <a:spcBef>
                <a:spcPts val="200"/>
              </a:spcBef>
              <a:buFont typeface="Wingdings" pitchFamily="2" charset="2"/>
              <a:buNone/>
            </a:pPr>
            <a:r>
              <a:rPr lang="en-US" altLang="ja-JP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【</a:t>
            </a:r>
            <a:r>
              <a:rPr lang="ja-JP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あきばれホームページ</a:t>
            </a:r>
            <a:r>
              <a:rPr lang="en-US" altLang="ja-JP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】</a:t>
            </a:r>
            <a:r>
              <a:rPr lang="ja-JP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では、</a:t>
            </a:r>
            <a:r>
              <a:rPr lang="en-US" altLang="ja-JP" sz="18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8,500</a:t>
            </a:r>
            <a:r>
              <a:rPr lang="ja-JP" altLang="en-US" sz="18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以上</a:t>
            </a:r>
            <a:r>
              <a:rPr lang="ja-JP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のホームページ制作で得た中小企業・個人事業主がホームページで申込みやお問合せを得るための</a:t>
            </a:r>
            <a:r>
              <a:rPr lang="ja-JP" altLang="en-US" sz="18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ノウハウを埋め込んだデザイン</a:t>
            </a:r>
            <a:r>
              <a:rPr lang="ja-JP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を提供しています。</a:t>
            </a:r>
          </a:p>
        </p:txBody>
      </p:sp>
      <p:pic>
        <p:nvPicPr>
          <p:cNvPr id="28685" name="図 13" descr="病院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6965" y="3209926"/>
            <a:ext cx="354101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6" name="テキスト ボックス 14"/>
          <p:cNvSpPr txBox="1">
            <a:spLocks noChangeArrowheads="1"/>
          </p:cNvSpPr>
          <p:nvPr/>
        </p:nvSpPr>
        <p:spPr bwMode="auto">
          <a:xfrm>
            <a:off x="1549400" y="3159125"/>
            <a:ext cx="1041400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dirty="0" smtClean="0">
                <a:latin typeface="HG創英角ｺﾞｼｯｸUB" pitchFamily="49" charset="-128"/>
                <a:ea typeface="HG創英角ｺﾞｼｯｸUB" pitchFamily="49" charset="-128"/>
              </a:rPr>
              <a:t>デザイン例</a:t>
            </a:r>
            <a:endParaRPr lang="ja-JP" altLang="en-US" sz="12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202238" y="3324225"/>
            <a:ext cx="1293812" cy="2667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240213" y="4933951"/>
            <a:ext cx="2046287" cy="5048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20" name="図形 13"/>
          <p:cNvCxnSpPr>
            <a:stCxn id="42" idx="0"/>
            <a:endCxn id="16" idx="3"/>
          </p:cNvCxnSpPr>
          <p:nvPr/>
        </p:nvCxnSpPr>
        <p:spPr>
          <a:xfrm rot="5400000" flipH="1" flipV="1">
            <a:off x="3524249" y="1409701"/>
            <a:ext cx="923926" cy="5019675"/>
          </a:xfrm>
          <a:prstGeom prst="bentConnector4">
            <a:avLst>
              <a:gd name="adj1" fmla="val 42784"/>
              <a:gd name="adj2" fmla="val 104554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図形 13"/>
          <p:cNvCxnSpPr>
            <a:stCxn id="42" idx="2"/>
            <a:endCxn id="19" idx="2"/>
          </p:cNvCxnSpPr>
          <p:nvPr/>
        </p:nvCxnSpPr>
        <p:spPr>
          <a:xfrm rot="5400000" flipH="1" flipV="1">
            <a:off x="3206005" y="3709145"/>
            <a:ext cx="327721" cy="3786982"/>
          </a:xfrm>
          <a:prstGeom prst="bentConnector3">
            <a:avLst>
              <a:gd name="adj1" fmla="val -69754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266700" y="4381501"/>
            <a:ext cx="2419350" cy="1384995"/>
          </a:xfrm>
          <a:prstGeom prst="rect">
            <a:avLst/>
          </a:prstGeom>
          <a:solidFill>
            <a:srgbClr val="F5FF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問合せ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につなげるために必要な連絡先</a:t>
            </a:r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や、アクセス者が</a:t>
            </a:r>
            <a:r>
              <a:rPr lang="ja-JP" altLang="en-US" sz="14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違和感なく</a:t>
            </a:r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読めるあいさつ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文</a:t>
            </a:r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など、</a:t>
            </a:r>
            <a:r>
              <a:rPr lang="ja-JP" altLang="en-US" sz="14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ビジネス</a:t>
            </a:r>
            <a:r>
              <a:rPr lang="ja-JP" altLang="en-US" sz="1400" dirty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につなげる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ことも考えられた</a:t>
            </a:r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デザイン</a:t>
            </a:r>
            <a:endParaRPr lang="ja-JP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7C1BC0D-A65E-4513-8323-069A264D168D}" type="slidenum">
              <a:rPr lang="ja-JP" altLang="en-US" smtClean="0">
                <a:ea typeface="ＭＳ Ｐゴシック" charset="-128"/>
              </a:rPr>
              <a:pPr/>
              <a:t>37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293688" y="957263"/>
            <a:ext cx="8651875" cy="2069797"/>
          </a:xfrm>
        </p:spPr>
        <p:txBody>
          <a:bodyPr/>
          <a:lstStyle/>
          <a:p>
            <a:pPr marL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ja-JP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他社のＣＭＳは「個別の要素を</a:t>
            </a:r>
            <a:r>
              <a:rPr lang="ja-JP" altLang="en-US" sz="18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自分で組み合わせて</a:t>
            </a:r>
            <a:r>
              <a:rPr lang="ja-JP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コンテンツを作る」という考え方です。</a:t>
            </a:r>
            <a:r>
              <a:rPr lang="en-US" altLang="ja-JP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【</a:t>
            </a:r>
            <a:r>
              <a:rPr lang="ja-JP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あきばれホームページ</a:t>
            </a:r>
            <a:r>
              <a:rPr lang="en-US" altLang="ja-JP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】</a:t>
            </a:r>
            <a:r>
              <a:rPr lang="ja-JP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では、「お客さまの声」「作業の流れ」など、中小企業・個人事業主のホームページで</a:t>
            </a:r>
            <a:r>
              <a:rPr lang="ja-JP" altLang="en-US" sz="18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よく使われる</a:t>
            </a:r>
            <a:r>
              <a:rPr lang="ja-JP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ものを</a:t>
            </a:r>
            <a:r>
              <a:rPr lang="ja-JP" altLang="en-US" sz="18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事前にセットで用意</a:t>
            </a:r>
            <a:r>
              <a:rPr lang="ja-JP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しています。</a:t>
            </a:r>
            <a:endParaRPr lang="en-US" altLang="ja-JP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pPr marL="0">
              <a:spcBef>
                <a:spcPts val="300"/>
              </a:spcBef>
              <a:buNone/>
              <a:defRPr/>
            </a:pPr>
            <a:r>
              <a:rPr lang="ja-JP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また、よくある質問に「何を書けばいいのかわからない」というものがあります。そこで</a:t>
            </a:r>
            <a:r>
              <a:rPr lang="en-US" altLang="ja-JP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【</a:t>
            </a:r>
            <a:r>
              <a:rPr lang="ja-JP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あきばれホームページ</a:t>
            </a:r>
            <a:r>
              <a:rPr lang="en-US" altLang="ja-JP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】</a:t>
            </a:r>
            <a:r>
              <a:rPr lang="ja-JP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では、部品の中にあらかじめ</a:t>
            </a:r>
            <a:r>
              <a:rPr lang="ja-JP" altLang="en-US" sz="18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参考となる例文</a:t>
            </a:r>
            <a:r>
              <a:rPr lang="ja-JP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創英角ｺﾞｼｯｸUB" pitchFamily="49" charset="-128"/>
                <a:ea typeface="HG創英角ｺﾞｼｯｸUB" pitchFamily="49" charset="-128"/>
              </a:rPr>
              <a:t>を用意し、具体的にイメージできるようにしました。</a:t>
            </a:r>
            <a:endParaRPr lang="ja-JP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6" y="3306764"/>
            <a:ext cx="1491666" cy="137001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" name="正方形/長方形 13"/>
          <p:cNvSpPr/>
          <p:nvPr/>
        </p:nvSpPr>
        <p:spPr>
          <a:xfrm>
            <a:off x="1085851" y="3754438"/>
            <a:ext cx="838199" cy="25558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85763" y="3321051"/>
            <a:ext cx="833437" cy="127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21" name="カギ線コネクタ 20"/>
          <p:cNvCxnSpPr>
            <a:stCxn id="18" idx="2"/>
            <a:endCxn id="14" idx="1"/>
          </p:cNvCxnSpPr>
          <p:nvPr/>
        </p:nvCxnSpPr>
        <p:spPr>
          <a:xfrm rot="16200000" flipH="1">
            <a:off x="727076" y="3523456"/>
            <a:ext cx="434181" cy="283369"/>
          </a:xfrm>
          <a:prstGeom prst="bentConnector2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9" name="Picture 1" descr="\\Landisk\10_業務\201210～広報\00_プレスキッド\2013\資料_ファクトブック\ko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7262" y="4181475"/>
            <a:ext cx="2815439" cy="242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正方形/長方形 23"/>
          <p:cNvSpPr/>
          <p:nvPr/>
        </p:nvSpPr>
        <p:spPr>
          <a:xfrm>
            <a:off x="990599" y="4171950"/>
            <a:ext cx="2819401" cy="242887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25" name="カギ線コネクタ 20"/>
          <p:cNvCxnSpPr>
            <a:stCxn id="14" idx="2"/>
            <a:endCxn id="26639" idx="1"/>
          </p:cNvCxnSpPr>
          <p:nvPr/>
        </p:nvCxnSpPr>
        <p:spPr>
          <a:xfrm rot="5400000">
            <a:off x="563115" y="4454173"/>
            <a:ext cx="1385984" cy="497689"/>
          </a:xfrm>
          <a:prstGeom prst="bentConnector4">
            <a:avLst>
              <a:gd name="adj1" fmla="val 6185"/>
              <a:gd name="adj2" fmla="val 145932"/>
            </a:avLst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5"/>
          <p:cNvSpPr txBox="1">
            <a:spLocks/>
          </p:cNvSpPr>
          <p:nvPr/>
        </p:nvSpPr>
        <p:spPr bwMode="auto">
          <a:xfrm>
            <a:off x="230188" y="242888"/>
            <a:ext cx="8901112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100" kern="0" dirty="0" smtClean="0">
                <a:latin typeface="HG創英角ｺﾞｼｯｸUB" pitchFamily="49" charset="-128"/>
                <a:ea typeface="HG創英角ｺﾞｼｯｸUB" pitchFamily="49" charset="-128"/>
                <a:cs typeface="+mj-cs"/>
              </a:rPr>
              <a:t>専門</a:t>
            </a:r>
            <a:r>
              <a:rPr kumimoji="1" lang="ja-JP" altLang="en-US" sz="3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創英角ｺﾞｼｯｸUB" pitchFamily="49" charset="-128"/>
                <a:ea typeface="HG創英角ｺﾞｼｯｸUB" pitchFamily="49" charset="-128"/>
                <a:cs typeface="+mj-cs"/>
              </a:rPr>
              <a:t>知識がいらない機能とは？</a:t>
            </a:r>
            <a:endParaRPr kumimoji="1" lang="ja-JP" altLang="en-US" sz="31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3549" y="3381375"/>
            <a:ext cx="2314513" cy="319563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0" name="正方形/長方形 49"/>
          <p:cNvSpPr/>
          <p:nvPr/>
        </p:nvSpPr>
        <p:spPr>
          <a:xfrm>
            <a:off x="5126038" y="3870325"/>
            <a:ext cx="1055687" cy="30162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51" name="カギ線コネクタ 20"/>
          <p:cNvCxnSpPr>
            <a:stCxn id="50" idx="2"/>
            <a:endCxn id="52" idx="1"/>
          </p:cNvCxnSpPr>
          <p:nvPr/>
        </p:nvCxnSpPr>
        <p:spPr>
          <a:xfrm rot="5400000">
            <a:off x="4960541" y="4850209"/>
            <a:ext cx="1371601" cy="15082"/>
          </a:xfrm>
          <a:prstGeom prst="bentConnector4">
            <a:avLst>
              <a:gd name="adj1" fmla="val 35764"/>
              <a:gd name="adj2" fmla="val 1615714"/>
            </a:avLst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/>
          <p:cNvSpPr/>
          <p:nvPr/>
        </p:nvSpPr>
        <p:spPr>
          <a:xfrm>
            <a:off x="5638800" y="5153026"/>
            <a:ext cx="3321050" cy="78105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 bwMode="auto">
          <a:xfrm>
            <a:off x="5670550" y="5175249"/>
            <a:ext cx="3235325" cy="739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indent="-30480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ja-JP" altLang="en-US" sz="1400" kern="0" dirty="0">
                <a:latin typeface="+mn-ea"/>
                <a:ea typeface="+mn-ea"/>
              </a:rPr>
              <a:t>○○市在住の男性Ａさん</a:t>
            </a:r>
            <a:r>
              <a:rPr lang="en-US" altLang="ja-JP" sz="1400" kern="0" dirty="0">
                <a:latin typeface="+mn-ea"/>
                <a:ea typeface="+mn-ea"/>
              </a:rPr>
              <a:t>(</a:t>
            </a:r>
            <a:r>
              <a:rPr lang="ja-JP" altLang="en-US" sz="1400" kern="0" dirty="0">
                <a:latin typeface="+mn-ea"/>
                <a:ea typeface="+mn-ea"/>
              </a:rPr>
              <a:t>○○歳</a:t>
            </a:r>
            <a:r>
              <a:rPr lang="en-US" altLang="ja-JP" sz="1400" kern="0" dirty="0">
                <a:latin typeface="+mn-ea"/>
                <a:ea typeface="+mn-ea"/>
              </a:rPr>
              <a:t>)</a:t>
            </a:r>
            <a:r>
              <a:rPr lang="ja-JP" altLang="en-US" sz="1400" kern="0" dirty="0">
                <a:latin typeface="+mn-ea"/>
                <a:ea typeface="+mn-ea"/>
              </a:rPr>
              <a:t>は、なかなか自分に合うサービスが見つからないことにお困りでした。</a:t>
            </a:r>
          </a:p>
        </p:txBody>
      </p:sp>
      <p:sp>
        <p:nvSpPr>
          <p:cNvPr id="58" name="テキスト ボックス 45"/>
          <p:cNvSpPr txBox="1">
            <a:spLocks noChangeArrowheads="1"/>
          </p:cNvSpPr>
          <p:nvPr/>
        </p:nvSpPr>
        <p:spPr bwMode="auto">
          <a:xfrm>
            <a:off x="6284914" y="4889500"/>
            <a:ext cx="2163762" cy="247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＜日本語による具体的な例文＞</a:t>
            </a:r>
          </a:p>
        </p:txBody>
      </p:sp>
      <p:sp>
        <p:nvSpPr>
          <p:cNvPr id="67" name="テキスト ボックス 45"/>
          <p:cNvSpPr txBox="1">
            <a:spLocks noChangeArrowheads="1"/>
          </p:cNvSpPr>
          <p:nvPr/>
        </p:nvSpPr>
        <p:spPr bwMode="auto">
          <a:xfrm>
            <a:off x="2208214" y="3708400"/>
            <a:ext cx="216376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＜ 必要なモノがセットに</a:t>
            </a:r>
            <a:endParaRPr lang="en-US" altLang="ja-JP" sz="1000" dirty="0" smtClean="0">
              <a:solidFill>
                <a:srgbClr val="FF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1000" dirty="0" smtClean="0">
                <a:solidFill>
                  <a:srgbClr val="FF0000"/>
                </a:solidFill>
                <a:latin typeface="HG創英角ｺﾞｼｯｸUB" pitchFamily="49" charset="-128"/>
                <a:ea typeface="HG創英角ｺﾞｼｯｸUB" pitchFamily="49" charset="-128"/>
              </a:rPr>
              <a:t>　 なっている部品    ＞</a:t>
            </a:r>
            <a:endParaRPr lang="ja-JP" altLang="en-US" sz="1000" dirty="0">
              <a:solidFill>
                <a:srgbClr val="FF0000"/>
              </a:solidFill>
              <a:latin typeface="HG創英角ｺﾞｼｯｸUB" pitchFamily="49" charset="-128"/>
              <a:ea typeface="HG創英角ｺﾞｼｯｸUB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825" y="165100"/>
            <a:ext cx="8901113" cy="1076325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４．スマホサイト自動作成</a:t>
            </a: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</a:br>
            <a:endParaRPr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14300" y="1089025"/>
            <a:ext cx="8782050" cy="2145203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Char char="l"/>
            </a:pPr>
            <a:r>
              <a:rPr lang="ja-JP" altLang="en-US" sz="2300" dirty="0" smtClean="0">
                <a:latin typeface="HGP創英角ｺﾞｼｯｸUB" pitchFamily="50" charset="-128"/>
                <a:ea typeface="HGP創英角ｺﾞｼｯｸUB" pitchFamily="50" charset="-128"/>
              </a:rPr>
              <a:t>作成したパソコン用のホームページがスマホサイトに</a:t>
            </a:r>
            <a:r>
              <a:rPr lang="ja-JP" altLang="en-US" sz="23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自動的に変換</a:t>
            </a:r>
            <a:endParaRPr lang="en-US" altLang="ja-JP" sz="23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 eaLnBrk="1" hangingPunct="1">
              <a:buFont typeface="Wingdings" pitchFamily="2" charset="2"/>
              <a:buChar char="l"/>
            </a:pPr>
            <a:r>
              <a:rPr lang="ja-JP" altLang="en-US" sz="2300" dirty="0" smtClean="0">
                <a:latin typeface="HGP創英角ｺﾞｼｯｸUB" pitchFamily="50" charset="-128"/>
                <a:ea typeface="HGP創英角ｺﾞｼｯｸUB" pitchFamily="50" charset="-128"/>
              </a:rPr>
              <a:t>自動的に変換されるため、</a:t>
            </a:r>
            <a:r>
              <a:rPr lang="ja-JP" altLang="en-US" sz="23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手間や追加費用が不要</a:t>
            </a:r>
            <a:endParaRPr lang="en-US" altLang="ja-JP" sz="23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 eaLnBrk="1" hangingPunct="1">
              <a:buFont typeface="Wingdings" pitchFamily="2" charset="2"/>
              <a:buChar char="l"/>
            </a:pPr>
            <a:r>
              <a:rPr lang="en-US" altLang="ja-JP" sz="2300" dirty="0" smtClean="0">
                <a:latin typeface="HGP創英角ｺﾞｼｯｸUB" pitchFamily="50" charset="-128"/>
                <a:ea typeface="HGP創英角ｺﾞｼｯｸUB" pitchFamily="50" charset="-128"/>
              </a:rPr>
              <a:t>200</a:t>
            </a:r>
            <a:r>
              <a:rPr lang="ja-JP" altLang="en-US" sz="2300" dirty="0" smtClean="0">
                <a:latin typeface="HGP創英角ｺﾞｼｯｸUB" pitchFamily="50" charset="-128"/>
                <a:ea typeface="HGP創英角ｺﾞｼｯｸUB" pitchFamily="50" charset="-128"/>
              </a:rPr>
              <a:t>サイト以上を分析して</a:t>
            </a:r>
            <a:r>
              <a:rPr lang="ja-JP" altLang="en-US" sz="23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反応が取りやすい仕組み</a:t>
            </a:r>
            <a:r>
              <a:rPr lang="ja-JP" altLang="en-US" sz="2300" dirty="0" smtClean="0">
                <a:latin typeface="HGP創英角ｺﾞｼｯｸUB" pitchFamily="50" charset="-128"/>
                <a:ea typeface="HGP創英角ｺﾞｼｯｸUB" pitchFamily="50" charset="-128"/>
              </a:rPr>
              <a:t>を標準搭載</a:t>
            </a:r>
            <a:endParaRPr lang="en-US" altLang="ja-JP" sz="23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 eaLnBrk="1" hangingPunct="1">
              <a:buFont typeface="Wingdings" pitchFamily="2" charset="2"/>
              <a:buChar char="l"/>
            </a:pPr>
            <a:r>
              <a:rPr lang="ja-JP" altLang="en-US" sz="23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ＳＥＯ</a:t>
            </a:r>
            <a:r>
              <a:rPr lang="ja-JP" altLang="en-US" sz="2300" dirty="0" smtClean="0">
                <a:latin typeface="HGP創英角ｺﾞｼｯｸUB" pitchFamily="50" charset="-128"/>
                <a:ea typeface="HGP創英角ｺﾞｼｯｸUB" pitchFamily="50" charset="-128"/>
              </a:rPr>
              <a:t>も最適化</a:t>
            </a:r>
            <a:r>
              <a:rPr lang="en-US" altLang="ja-JP" sz="2300" dirty="0" smtClean="0">
                <a:latin typeface="HGP創英角ｺﾞｼｯｸUB" pitchFamily="50" charset="-128"/>
                <a:ea typeface="HGP創英角ｺﾞｼｯｸUB" pitchFamily="50" charset="-128"/>
              </a:rPr>
              <a:t>(URL</a:t>
            </a:r>
            <a:r>
              <a:rPr lang="ja-JP" altLang="en-US" sz="2300" dirty="0" smtClean="0">
                <a:latin typeface="HGP創英角ｺﾞｼｯｸUB" pitchFamily="50" charset="-128"/>
                <a:ea typeface="HGP創英角ｺﾞｼｯｸUB" pitchFamily="50" charset="-128"/>
              </a:rPr>
              <a:t>の統一、</a:t>
            </a:r>
            <a:r>
              <a:rPr lang="en-US" altLang="ja-JP" sz="2300" dirty="0" smtClean="0">
                <a:latin typeface="HGP創英角ｺﾞｼｯｸUB" pitchFamily="50" charset="-128"/>
                <a:ea typeface="HGP創英角ｺﾞｼｯｸUB" pitchFamily="50" charset="-128"/>
              </a:rPr>
              <a:t>html</a:t>
            </a:r>
            <a:r>
              <a:rPr lang="ja-JP" altLang="en-US" sz="2300" dirty="0" smtClean="0">
                <a:latin typeface="HGP創英角ｺﾞｼｯｸUB" pitchFamily="50" charset="-128"/>
                <a:ea typeface="HGP創英角ｺﾞｼｯｸUB" pitchFamily="50" charset="-128"/>
              </a:rPr>
              <a:t>の最適化</a:t>
            </a:r>
            <a:r>
              <a:rPr lang="en-US" altLang="ja-JP" sz="2300" dirty="0" smtClean="0">
                <a:latin typeface="HGP創英角ｺﾞｼｯｸUB" pitchFamily="50" charset="-128"/>
                <a:ea typeface="HGP創英角ｺﾞｼｯｸUB" pitchFamily="50" charset="-128"/>
              </a:rPr>
              <a:t>)</a:t>
            </a:r>
          </a:p>
        </p:txBody>
      </p:sp>
      <p:sp>
        <p:nvSpPr>
          <p:cNvPr id="53252" name="スライド番号プレースホル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1365159-2AC1-49A3-BB7F-EBB6E0B88B8D}" type="slidenum">
              <a:rPr lang="ja-JP" altLang="en-US" smtClean="0"/>
              <a:pPr/>
              <a:t>38</a:t>
            </a:fld>
            <a:endParaRPr lang="en-US" altLang="ja-JP" smtClean="0"/>
          </a:p>
        </p:txBody>
      </p:sp>
      <p:sp>
        <p:nvSpPr>
          <p:cNvPr id="7" name="右矢印 6"/>
          <p:cNvSpPr/>
          <p:nvPr/>
        </p:nvSpPr>
        <p:spPr>
          <a:xfrm>
            <a:off x="2487612" y="4363345"/>
            <a:ext cx="633209" cy="81582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/>
          </a:p>
        </p:txBody>
      </p:sp>
      <p:pic>
        <p:nvPicPr>
          <p:cNvPr id="3075" name="Picture 3" descr="C:\Users\kawamura.AKIBARE\Downloads\PCスマホ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762375"/>
            <a:ext cx="3238500" cy="2438400"/>
          </a:xfrm>
          <a:prstGeom prst="rect">
            <a:avLst/>
          </a:prstGeom>
          <a:noFill/>
        </p:spPr>
      </p:pic>
      <p:pic>
        <p:nvPicPr>
          <p:cNvPr id="3077" name="Picture 5" descr="C:\Users\kawamura.AKIBARE\Downloads\スマホ２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0551" y="3346092"/>
            <a:ext cx="4281488" cy="3316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latin typeface="HGP創英角ｺﾞｼｯｸUB" pitchFamily="50" charset="-128"/>
                <a:ea typeface="HGP創英角ｺﾞｼｯｸUB" pitchFamily="50" charset="-128"/>
              </a:rPr>
              <a:t>サービス導入エリアと業務</a:t>
            </a:r>
          </a:p>
        </p:txBody>
      </p:sp>
      <p:pic>
        <p:nvPicPr>
          <p:cNvPr id="21507" name="図 11" descr="map1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714625"/>
            <a:ext cx="254952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857250" y="1571625"/>
            <a:ext cx="3071813" cy="428625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  <a:cs typeface="Arial" pitchFamily="34" charset="0"/>
              </a:rPr>
              <a:t>全国</a:t>
            </a:r>
            <a:r>
              <a:rPr lang="ja-JP" altLang="en-US" sz="16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  <a:cs typeface="Arial" pitchFamily="34" charset="0"/>
              </a:rPr>
              <a:t>４７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Arial" pitchFamily="34" charset="0"/>
              </a:rPr>
              <a:t>都道府県</a:t>
            </a:r>
          </a:p>
        </p:txBody>
      </p:sp>
      <p:graphicFrame>
        <p:nvGraphicFramePr>
          <p:cNvPr id="7" name="表 6"/>
          <p:cNvGraphicFramePr>
            <a:graphicFrameLocks noGrp="1" noChangeAspect="1"/>
          </p:cNvGraphicFramePr>
          <p:nvPr/>
        </p:nvGraphicFramePr>
        <p:xfrm>
          <a:off x="4633913" y="2428875"/>
          <a:ext cx="1219918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918"/>
              </a:tblGrid>
              <a:tr h="2995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HGP創英角ｺﾞｼｯｸUB" pitchFamily="50" charset="-128"/>
                          <a:ea typeface="HGP創英角ｺﾞｼｯｸUB" pitchFamily="50" charset="-128"/>
                          <a:cs typeface="Arial" pitchFamily="34" charset="0"/>
                        </a:rPr>
                        <a:t>ｻｰﾋﾞｽ業</a:t>
                      </a:r>
                      <a:endParaRPr kumimoji="1" lang="ja-JP" altLang="en-US" sz="14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飲食店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旅館・宿泊施設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美容・健康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自動車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引越・運送会社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物販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レンタルサービス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人材派遣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情報・システム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保険代理店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クリーニング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葬祭関連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 noChangeAspect="1"/>
          </p:cNvGraphicFramePr>
          <p:nvPr/>
        </p:nvGraphicFramePr>
        <p:xfrm>
          <a:off x="6000750" y="2428875"/>
          <a:ext cx="1211357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357"/>
              </a:tblGrid>
              <a:tr h="2696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HGP創英角ｺﾞｼｯｸUB" pitchFamily="50" charset="-128"/>
                          <a:ea typeface="HGP創英角ｺﾞｼｯｸUB" pitchFamily="50" charset="-128"/>
                          <a:cs typeface="Arial" pitchFamily="34" charset="0"/>
                        </a:rPr>
                        <a:t>士業</a:t>
                      </a:r>
                      <a:endParaRPr kumimoji="1" lang="ja-JP" altLang="en-US" sz="12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社会保険労務士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行政書士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司法書士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税理士・会計士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弁護士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弁理士・特許事務所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zh-TW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土地家屋調査士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HGP創英角ｺﾞｼｯｸUB" pitchFamily="50" charset="-128"/>
                          <a:ea typeface="HGP創英角ｺﾞｼｯｸUB" pitchFamily="50" charset="-128"/>
                          <a:cs typeface="Arial" pitchFamily="34" charset="0"/>
                        </a:rPr>
                        <a:t>FP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 noChangeAspect="1"/>
          </p:cNvGraphicFramePr>
          <p:nvPr/>
        </p:nvGraphicFramePr>
        <p:xfrm>
          <a:off x="7358063" y="4429125"/>
          <a:ext cx="1285883" cy="1285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3"/>
              </a:tblGrid>
              <a:tr h="282266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建築・不動産</a:t>
                      </a:r>
                      <a:endParaRPr kumimoji="1" lang="ja-JP" altLang="en-US" sz="12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250903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不動産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903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建設会社・工務店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903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塗装・リフォーム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903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設計事務所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 noChangeAspect="1"/>
          </p:cNvGraphicFramePr>
          <p:nvPr/>
        </p:nvGraphicFramePr>
        <p:xfrm>
          <a:off x="6000750" y="4929188"/>
          <a:ext cx="1214441" cy="1244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1"/>
              </a:tblGrid>
              <a:tr h="269634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医療・病院・福祉</a:t>
                      </a:r>
                      <a:endParaRPr kumimoji="1" lang="ja-JP" altLang="en-US" sz="105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歯科医院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病院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整体院・整骨院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介護・福祉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 noChangeAspect="1"/>
          </p:cNvGraphicFramePr>
          <p:nvPr/>
        </p:nvGraphicFramePr>
        <p:xfrm>
          <a:off x="7358063" y="3071813"/>
          <a:ext cx="1285884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</a:tblGrid>
              <a:tr h="269634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教育・各種学校</a:t>
                      </a:r>
                      <a:endParaRPr kumimoji="1" lang="ja-JP" altLang="en-US" sz="12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学習塾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大学・専門学校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英会話学校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75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教材販売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 noChangeAspect="1"/>
          </p:cNvGraphicFramePr>
          <p:nvPr/>
        </p:nvGraphicFramePr>
        <p:xfrm>
          <a:off x="7358063" y="2428875"/>
          <a:ext cx="128588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</a:tblGrid>
              <a:tr h="2696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HGP創英角ｺﾞｼｯｸUB" pitchFamily="50" charset="-128"/>
                          <a:ea typeface="HGP創英角ｺﾞｼｯｸUB" pitchFamily="50" charset="-128"/>
                          <a:cs typeface="Arial" pitchFamily="34" charset="0"/>
                        </a:rPr>
                        <a:t>製造業</a:t>
                      </a:r>
                      <a:endParaRPr kumimoji="1" lang="ja-JP" altLang="en-US" sz="12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239674">
                <a:tc>
                  <a:txBody>
                    <a:bodyPr/>
                    <a:lstStyle/>
                    <a:p>
                      <a:r>
                        <a:rPr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製造業一般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 12"/>
          <p:cNvGraphicFramePr>
            <a:graphicFrameLocks noGrp="1" noChangeAspect="1"/>
          </p:cNvGraphicFramePr>
          <p:nvPr/>
        </p:nvGraphicFramePr>
        <p:xfrm>
          <a:off x="4633913" y="5715000"/>
          <a:ext cx="1224453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453"/>
              </a:tblGrid>
              <a:tr h="2696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HGP創英角ｺﾞｼｯｸUB" pitchFamily="50" charset="-128"/>
                          <a:ea typeface="HGP創英角ｺﾞｼｯｸUB" pitchFamily="50" charset="-128"/>
                          <a:cs typeface="Arial" pitchFamily="34" charset="0"/>
                        </a:rPr>
                        <a:t>コンサルタント</a:t>
                      </a:r>
                      <a:endParaRPr kumimoji="1" lang="ja-JP" altLang="en-US" sz="12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239674">
                <a:tc>
                  <a:txBody>
                    <a:bodyPr/>
                    <a:lstStyle/>
                    <a:p>
                      <a:r>
                        <a:rPr kumimoji="1" lang="ja-JP" altLang="en-US" sz="1000" dirty="0" smtClean="0">
                          <a:latin typeface="HGP創英角ｺﾞｼｯｸUB" pitchFamily="50" charset="-128"/>
                          <a:ea typeface="HGP創英角ｺﾞｼｯｸUB" pitchFamily="50" charset="-128"/>
                          <a:cs typeface="Arial" pitchFamily="34" charset="0"/>
                        </a:rPr>
                        <a:t>各種コンサルタント</a:t>
                      </a:r>
                      <a:endParaRPr kumimoji="1" lang="ja-JP" altLang="en-US" sz="1000" dirty="0">
                        <a:latin typeface="HGP創英角ｺﾞｼｯｸUB" pitchFamily="50" charset="-128"/>
                        <a:ea typeface="HGP創英角ｺﾞｼｯｸUB" pitchFamily="50" charset="-128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正方形/長方形 14"/>
          <p:cNvSpPr/>
          <p:nvPr/>
        </p:nvSpPr>
        <p:spPr>
          <a:xfrm>
            <a:off x="5000625" y="1571625"/>
            <a:ext cx="3071813" cy="428625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solidFill>
                  <a:srgbClr val="C00000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４０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業種以上</a:t>
            </a:r>
          </a:p>
        </p:txBody>
      </p:sp>
      <p:sp>
        <p:nvSpPr>
          <p:cNvPr id="21620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84BD759-2D54-48B4-BD5C-E161671E9545}" type="slidenum">
              <a:rPr lang="ja-JP" altLang="en-US" smtClean="0"/>
              <a:pPr/>
              <a:t>3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/>
          <p:cNvSpPr/>
          <p:nvPr/>
        </p:nvSpPr>
        <p:spPr>
          <a:xfrm>
            <a:off x="7098030" y="3343275"/>
            <a:ext cx="1998344" cy="3467100"/>
          </a:xfrm>
          <a:prstGeom prst="rect">
            <a:avLst/>
          </a:prstGeom>
          <a:solidFill>
            <a:schemeClr val="accent2">
              <a:lumMod val="20000"/>
              <a:lumOff val="8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933700" y="3343275"/>
            <a:ext cx="4072890" cy="3467100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7150" y="3343275"/>
            <a:ext cx="2771775" cy="3467100"/>
          </a:xfrm>
          <a:prstGeom prst="rect">
            <a:avLst/>
          </a:prstGeom>
          <a:solidFill>
            <a:srgbClr val="455BBB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solidFill>
                <a:schemeClr val="tx1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2" y="3428347"/>
            <a:ext cx="1299028" cy="167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825" y="76200"/>
            <a:ext cx="8901113" cy="584200"/>
          </a:xfrm>
        </p:spPr>
        <p:txBody>
          <a:bodyPr/>
          <a:lstStyle/>
          <a:p>
            <a:pPr marL="514035" indent="-514035" eaLnBrk="1" hangingPunct="1">
              <a:defRPr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５．充実のサポート</a:t>
            </a:r>
            <a:endParaRPr lang="ja-JP" altLang="en-US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5299" name="スライド番号プレースホル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AF9A4E8-4116-4623-9E32-5415F25200E7}" type="slidenum">
              <a:rPr lang="ja-JP" altLang="en-US" smtClean="0">
                <a:ea typeface="ＭＳ Ｐゴシック" charset="-128"/>
              </a:rPr>
              <a:pPr/>
              <a:t>39</a:t>
            </a:fld>
            <a:endParaRPr lang="en-US" altLang="ja-JP" smtClean="0">
              <a:ea typeface="ＭＳ Ｐゴシック" charset="-128"/>
            </a:endParaRPr>
          </a:p>
        </p:txBody>
      </p:sp>
      <p:pic>
        <p:nvPicPr>
          <p:cNvPr id="55301" name="図 6" descr="sc0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1450" y="4088493"/>
            <a:ext cx="2468679" cy="206455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12738" y="971550"/>
            <a:ext cx="8659812" cy="218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5" tIns="45690" rIns="91385" bIns="45690">
            <a:spAutoFit/>
          </a:bodyPr>
          <a:lstStyle/>
          <a:p>
            <a:pPr marL="455334" indent="-455334">
              <a:spcBef>
                <a:spcPct val="60000"/>
              </a:spcBef>
              <a:buClr>
                <a:schemeClr val="hlink"/>
              </a:buClr>
              <a:buFont typeface="Wingdings" pitchFamily="2" charset="2"/>
              <a:buChar char="l"/>
              <a:defRPr/>
            </a:pPr>
            <a:r>
              <a:rPr lang="ja-JP" altLang="en-US" sz="2000" kern="0" dirty="0">
                <a:latin typeface="HGP創英角ｺﾞｼｯｸUB" pitchFamily="50" charset="-128"/>
                <a:ea typeface="HGP創英角ｺﾞｼｯｸUB" pitchFamily="50" charset="-128"/>
              </a:rPr>
              <a:t>初心者の方でも安心の</a:t>
            </a:r>
            <a:r>
              <a:rPr lang="ja-JP" altLang="en-US" sz="2000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電話操作サポート</a:t>
            </a:r>
            <a:r>
              <a:rPr lang="ja-JP" altLang="en-US" sz="2000" kern="0" dirty="0">
                <a:latin typeface="HGP創英角ｺﾞｼｯｸUB" pitchFamily="50" charset="-128"/>
                <a:ea typeface="HGP創英角ｺﾞｼｯｸUB" pitchFamily="50" charset="-128"/>
              </a:rPr>
              <a:t>を</a:t>
            </a:r>
            <a:r>
              <a:rPr lang="ja-JP" altLang="en-US" sz="2000" kern="0" dirty="0" smtClean="0">
                <a:latin typeface="HGP創英角ｺﾞｼｯｸUB" pitchFamily="50" charset="-128"/>
                <a:ea typeface="HGP創英角ｺﾞｼｯｸUB" pitchFamily="50" charset="-128"/>
              </a:rPr>
              <a:t>無料提供</a:t>
            </a:r>
            <a:r>
              <a:rPr lang="ja-JP" altLang="en-US" sz="2000" kern="0" dirty="0">
                <a:latin typeface="HGP創英角ｺﾞｼｯｸUB" pitchFamily="50" charset="-128"/>
                <a:ea typeface="HGP創英角ｺﾞｼｯｸUB" pitchFamily="50" charset="-128"/>
              </a:rPr>
              <a:t>しています</a:t>
            </a:r>
            <a:r>
              <a:rPr lang="ja-JP" altLang="en-US" sz="2000" kern="0" dirty="0" smtClean="0">
                <a:latin typeface="HGP創英角ｺﾞｼｯｸUB" pitchFamily="50" charset="-128"/>
                <a:ea typeface="HGP創英角ｺﾞｼｯｸUB" pitchFamily="50" charset="-128"/>
              </a:rPr>
              <a:t>。何度かけてもＯＫ。</a:t>
            </a:r>
            <a:r>
              <a:rPr lang="ja-JP" altLang="en-US" sz="1200" kern="0" dirty="0" smtClean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200" kern="0" dirty="0" smtClean="0"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sz="1200" kern="0" dirty="0" smtClean="0">
                <a:latin typeface="HGP創英角ｺﾞｼｯｸUB" pitchFamily="50" charset="-128"/>
                <a:ea typeface="HGP創英角ｺﾞｼｯｸUB" pitchFamily="50" charset="-128"/>
              </a:rPr>
              <a:t>１日あたり、合計３０分以内）</a:t>
            </a:r>
            <a:endParaRPr lang="en-US" altLang="ja-JP" sz="1200" kern="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455334" indent="-455334">
              <a:spcBef>
                <a:spcPct val="60000"/>
              </a:spcBef>
              <a:buClr>
                <a:schemeClr val="hlink"/>
              </a:buClr>
              <a:buFont typeface="Wingdings" pitchFamily="2" charset="2"/>
              <a:buChar char="l"/>
              <a:defRPr/>
            </a:pPr>
            <a:r>
              <a:rPr lang="ja-JP" altLang="en-US" sz="2000" kern="0" dirty="0">
                <a:latin typeface="HGP創英角ｺﾞｼｯｸUB" pitchFamily="50" charset="-128"/>
                <a:ea typeface="HGP創英角ｺﾞｼｯｸUB" pitchFamily="50" charset="-128"/>
              </a:rPr>
              <a:t>分かりやすい操作マニュアルを</a:t>
            </a:r>
            <a:r>
              <a:rPr lang="ja-JP" altLang="en-US" sz="2000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紙</a:t>
            </a:r>
            <a:r>
              <a:rPr lang="ja-JP" altLang="en-US" sz="2000" kern="0" dirty="0">
                <a:latin typeface="HGP創英角ｺﾞｼｯｸUB" pitchFamily="50" charset="-128"/>
                <a:ea typeface="HGP創英角ｺﾞｼｯｸUB" pitchFamily="50" charset="-128"/>
              </a:rPr>
              <a:t>と</a:t>
            </a:r>
            <a:r>
              <a:rPr lang="ja-JP" altLang="en-US" sz="2000" kern="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ＷＥＢ</a:t>
            </a:r>
            <a:r>
              <a:rPr lang="ja-JP" altLang="en-US" sz="2000" kern="0" dirty="0" smtClean="0">
                <a:latin typeface="HGP創英角ｺﾞｼｯｸUB" pitchFamily="50" charset="-128"/>
                <a:ea typeface="HGP創英角ｺﾞｼｯｸUB" pitchFamily="50" charset="-128"/>
              </a:rPr>
              <a:t>で用意　</a:t>
            </a:r>
            <a:endParaRPr lang="en-US" altLang="ja-JP" sz="2000" kern="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455334" indent="-455334">
              <a:spcBef>
                <a:spcPct val="60000"/>
              </a:spcBef>
              <a:buClr>
                <a:schemeClr val="hlink"/>
              </a:buClr>
              <a:buFont typeface="Wingdings" pitchFamily="2" charset="2"/>
              <a:buChar char="l"/>
              <a:defRPr/>
            </a:pPr>
            <a:r>
              <a:rPr lang="ja-JP" altLang="en-US" sz="2000" kern="0" dirty="0">
                <a:latin typeface="HGP創英角ｺﾞｼｯｸUB" pitchFamily="50" charset="-128"/>
                <a:ea typeface="HGP創英角ｺﾞｼｯｸUB" pitchFamily="50" charset="-128"/>
              </a:rPr>
              <a:t>ＷＥＢマニュアルでは、</a:t>
            </a:r>
            <a:r>
              <a:rPr lang="ja-JP" altLang="en-US" sz="2000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動画</a:t>
            </a:r>
            <a:r>
              <a:rPr lang="ja-JP" altLang="en-US" sz="2000" kern="0" dirty="0">
                <a:latin typeface="HGP創英角ｺﾞｼｯｸUB" pitchFamily="50" charset="-128"/>
                <a:ea typeface="HGP創英角ｺﾞｼｯｸUB" pitchFamily="50" charset="-128"/>
              </a:rPr>
              <a:t>もあるので</a:t>
            </a:r>
            <a:r>
              <a:rPr lang="ja-JP" altLang="en-US" sz="2000" kern="0" dirty="0" smtClean="0">
                <a:latin typeface="HGP創英角ｺﾞｼｯｸUB" pitchFamily="50" charset="-128"/>
                <a:ea typeface="HGP創英角ｺﾞｼｯｸUB" pitchFamily="50" charset="-128"/>
              </a:rPr>
              <a:t>安心</a:t>
            </a:r>
            <a:endParaRPr lang="en-US" altLang="ja-JP" sz="2000" kern="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455334" indent="-455334">
              <a:spcBef>
                <a:spcPct val="60000"/>
              </a:spcBef>
              <a:buClr>
                <a:schemeClr val="hlink"/>
              </a:buClr>
              <a:buFont typeface="Wingdings" pitchFamily="2" charset="2"/>
              <a:buChar char="l"/>
              <a:defRPr/>
            </a:pPr>
            <a:r>
              <a:rPr lang="ja-JP" altLang="en-US" sz="2000" kern="0" dirty="0">
                <a:latin typeface="HGP創英角ｺﾞｼｯｸUB" pitchFamily="50" charset="-128"/>
                <a:ea typeface="HGP創英角ｺﾞｼｯｸUB" pitchFamily="50" charset="-128"/>
              </a:rPr>
              <a:t>ＷＥＢの最新情報や活用方法など</a:t>
            </a:r>
            <a:r>
              <a:rPr lang="ja-JP" altLang="en-US" sz="2000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限定</a:t>
            </a:r>
            <a:r>
              <a:rPr lang="ja-JP" altLang="en-US" sz="2000" kern="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情報</a:t>
            </a:r>
            <a:r>
              <a:rPr lang="ja-JP" altLang="en-US" sz="2000" kern="0" dirty="0" smtClean="0">
                <a:latin typeface="HGP創英角ｺﾞｼｯｸUB" pitchFamily="50" charset="-128"/>
                <a:ea typeface="HGP創英角ｺﾞｼｯｸUB" pitchFamily="50" charset="-128"/>
              </a:rPr>
              <a:t>をお届け</a:t>
            </a:r>
            <a:endParaRPr lang="en-US" altLang="ja-JP" sz="2000" kern="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122613" y="6432695"/>
            <a:ext cx="2716212" cy="26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5" tIns="45690" rIns="91385" bIns="45690">
            <a:spAutoFit/>
          </a:bodyPr>
          <a:lstStyle/>
          <a:p>
            <a:pPr marL="455334" indent="-455334">
              <a:spcBef>
                <a:spcPct val="60000"/>
              </a:spcBef>
              <a:buClr>
                <a:schemeClr val="hlink"/>
              </a:buClr>
              <a:defRPr/>
            </a:pPr>
            <a:r>
              <a:rPr lang="ja-JP" altLang="en-US" sz="1100" kern="0" dirty="0" smtClean="0">
                <a:latin typeface="HGP創英角ｺﾞｼｯｸUB" pitchFamily="50" charset="-128"/>
                <a:ea typeface="HGP創英角ｺﾞｼｯｸUB" pitchFamily="50" charset="-128"/>
              </a:rPr>
              <a:t>▲操作マニュアル</a:t>
            </a:r>
            <a:endParaRPr lang="en-US" altLang="ja-JP" sz="1100" kern="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455613" y="6455034"/>
            <a:ext cx="2354262" cy="2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5" tIns="45690" rIns="91385" bIns="45690">
            <a:spAutoFit/>
          </a:bodyPr>
          <a:lstStyle/>
          <a:p>
            <a:pPr marL="455334" indent="-455334">
              <a:spcBef>
                <a:spcPct val="60000"/>
              </a:spcBef>
              <a:buClr>
                <a:schemeClr val="hlink"/>
              </a:buClr>
              <a:defRPr/>
            </a:pPr>
            <a:r>
              <a:rPr lang="ja-JP" altLang="en-US" sz="1200" kern="0" dirty="0" smtClean="0">
                <a:latin typeface="HGP創英角ｺﾞｼｯｸUB" pitchFamily="50" charset="-128"/>
                <a:ea typeface="HGP創英角ｺﾞｼｯｸUB" pitchFamily="50" charset="-128"/>
              </a:rPr>
              <a:t>▲操作マニュアル</a:t>
            </a:r>
            <a:r>
              <a:rPr lang="ja-JP" altLang="en-US" sz="1200" kern="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サイト</a:t>
            </a:r>
            <a:endParaRPr lang="en-US" altLang="ja-JP" sz="1200" kern="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4" name="図 13" descr="マニュアル１.pn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5938" y="4369212"/>
            <a:ext cx="1447629" cy="2041113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4751388" y="6442220"/>
            <a:ext cx="2716212" cy="43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5" tIns="45690" rIns="91385" bIns="45690">
            <a:spAutoFit/>
          </a:bodyPr>
          <a:lstStyle/>
          <a:p>
            <a:pPr marL="455334" indent="-455334">
              <a:spcBef>
                <a:spcPct val="60000"/>
              </a:spcBef>
              <a:buClr>
                <a:schemeClr val="hlink"/>
              </a:buClr>
              <a:defRPr/>
            </a:pPr>
            <a:r>
              <a:rPr lang="ja-JP" altLang="en-US" sz="1100" kern="0" dirty="0" smtClean="0">
                <a:latin typeface="HGP創英角ｺﾞｼｯｸUB" pitchFamily="50" charset="-128"/>
                <a:ea typeface="HGP創英角ｺﾞｼｯｸUB" pitchFamily="50" charset="-128"/>
              </a:rPr>
              <a:t>▲ホームページ</a:t>
            </a:r>
            <a:r>
              <a:rPr lang="en-US" altLang="ja-JP" sz="1100" kern="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1100" kern="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1100" kern="0" dirty="0" smtClean="0">
                <a:latin typeface="HGP創英角ｺﾞｼｯｸUB" pitchFamily="50" charset="-128"/>
                <a:ea typeface="HGP創英角ｺﾞｼｯｸUB" pitchFamily="50" charset="-128"/>
              </a:rPr>
              <a:t>活用実習ノウハウ</a:t>
            </a:r>
            <a:r>
              <a:rPr lang="ja-JP" altLang="en-US" sz="1100" kern="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ＤＶＤ</a:t>
            </a:r>
            <a:endParaRPr lang="en-US" altLang="ja-JP" sz="1100" kern="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14850" y="5114925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5694363" y="4480070"/>
            <a:ext cx="2716212" cy="26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5" tIns="45690" rIns="91385" bIns="45690">
            <a:spAutoFit/>
          </a:bodyPr>
          <a:lstStyle/>
          <a:p>
            <a:pPr marL="455334" indent="-455334">
              <a:spcBef>
                <a:spcPct val="60000"/>
              </a:spcBef>
              <a:buClr>
                <a:schemeClr val="hlink"/>
              </a:buClr>
              <a:defRPr/>
            </a:pPr>
            <a:r>
              <a:rPr lang="ja-JP" altLang="en-US" sz="1100" kern="0" dirty="0" smtClean="0">
                <a:latin typeface="HGP創英角ｺﾞｼｯｸUB" pitchFamily="50" charset="-128"/>
                <a:ea typeface="HGP創英角ｺﾞｼｯｸUB" pitchFamily="50" charset="-128"/>
              </a:rPr>
              <a:t>ＳＥＯマニュアル</a:t>
            </a:r>
            <a:endParaRPr lang="en-US" altLang="ja-JP" sz="1100" kern="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 bwMode="auto">
          <a:xfrm rot="16200000">
            <a:off x="5522914" y="4489595"/>
            <a:ext cx="315912" cy="26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5" tIns="45690" rIns="91385" bIns="45690">
            <a:spAutoFit/>
          </a:bodyPr>
          <a:lstStyle/>
          <a:p>
            <a:pPr marL="455334" indent="-455334">
              <a:spcBef>
                <a:spcPct val="60000"/>
              </a:spcBef>
              <a:buClr>
                <a:schemeClr val="hlink"/>
              </a:buClr>
              <a:defRPr/>
            </a:pPr>
            <a:r>
              <a:rPr lang="ja-JP" altLang="en-US" sz="1100" kern="0" dirty="0" smtClean="0">
                <a:latin typeface="HGP創英角ｺﾞｼｯｸUB" pitchFamily="50" charset="-128"/>
                <a:ea typeface="HGP創英角ｺﾞｼｯｸUB" pitchFamily="50" charset="-128"/>
              </a:rPr>
              <a:t>▲</a:t>
            </a:r>
            <a:endParaRPr lang="en-US" altLang="ja-JP" sz="1100" kern="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9" name="図 9" descr="090519_daihyo_img_0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6988" y="5119688"/>
            <a:ext cx="1003595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4"/>
          <p:cNvSpPr txBox="1">
            <a:spLocks noChangeArrowheads="1"/>
          </p:cNvSpPr>
          <p:nvPr/>
        </p:nvSpPr>
        <p:spPr bwMode="auto">
          <a:xfrm>
            <a:off x="7351713" y="6242195"/>
            <a:ext cx="2716212" cy="46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5" tIns="45690" rIns="91385" bIns="45690">
            <a:spAutoFit/>
          </a:bodyPr>
          <a:lstStyle/>
          <a:p>
            <a:pPr marL="455334" indent="-455334">
              <a:spcBef>
                <a:spcPct val="60000"/>
              </a:spcBef>
              <a:buClr>
                <a:schemeClr val="hlink"/>
              </a:buClr>
              <a:defRPr/>
            </a:pPr>
            <a:r>
              <a:rPr lang="ja-JP" altLang="en-US" sz="1200" kern="0" dirty="0" smtClean="0">
                <a:latin typeface="HGP創英角ｺﾞｼｯｸUB" pitchFamily="50" charset="-128"/>
                <a:ea typeface="HGP創英角ｺﾞｼｯｸUB" pitchFamily="50" charset="-128"/>
              </a:rPr>
              <a:t>▲毎週吉本から届く</a:t>
            </a:r>
            <a:r>
              <a:rPr lang="en-US" altLang="ja-JP" sz="1200" kern="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1200" kern="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1200" kern="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メールマガジン</a:t>
            </a:r>
            <a:endParaRPr lang="en-US" altLang="ja-JP" sz="1200" kern="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7" name="Picture 3" descr="C:\Users\ogawa\AppData\Local\Microsoft\Windows\Temporary Internet Files\Content.IE5\4UR3XVZX\sgi01a20141025110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43776" y="3495676"/>
            <a:ext cx="1438274" cy="1438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形吹き出し 10"/>
          <p:cNvSpPr/>
          <p:nvPr/>
        </p:nvSpPr>
        <p:spPr>
          <a:xfrm>
            <a:off x="1" y="5800725"/>
            <a:ext cx="7277100" cy="1266826"/>
          </a:xfrm>
          <a:prstGeom prst="wedgeEllipseCallout">
            <a:avLst>
              <a:gd name="adj1" fmla="val 38538"/>
              <a:gd name="adj2" fmla="val -93948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131391-9F86-4199-8EFB-4CE69F9C44B9}" type="slidenum">
              <a:rPr lang="ja-JP" altLang="en-US" smtClean="0"/>
              <a:pPr>
                <a:defRPr/>
              </a:pPr>
              <a:t>40</a:t>
            </a:fld>
            <a:endParaRPr lang="en-US" altLang="ja-JP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2633663"/>
            <a:ext cx="7524750" cy="238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サポートスタッフ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4352925"/>
            <a:ext cx="2205472" cy="1793144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3825" y="76200"/>
            <a:ext cx="8901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514035" marR="0" lvl="0" indent="-51403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５．充実のサポート</a:t>
            </a: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（電話サポート）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33374" y="1090910"/>
            <a:ext cx="8543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334" indent="-455334">
              <a:spcBef>
                <a:spcPct val="60000"/>
              </a:spcBef>
              <a:buClr>
                <a:schemeClr val="hlink"/>
              </a:buClr>
              <a:buFont typeface="Wingdings" pitchFamily="2" charset="2"/>
              <a:buChar char="l"/>
              <a:defRPr/>
            </a:pPr>
            <a:r>
              <a:rPr lang="ja-JP" altLang="en-US" kern="0" dirty="0" smtClean="0">
                <a:latin typeface="HGP創英角ｺﾞｼｯｸUB" pitchFamily="50" charset="-128"/>
                <a:ea typeface="HGP創英角ｺﾞｼｯｸUB" pitchFamily="50" charset="-128"/>
              </a:rPr>
              <a:t>初心者の方でも安心の</a:t>
            </a:r>
            <a:r>
              <a:rPr lang="ja-JP" altLang="en-US" kern="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電話操作サポート</a:t>
            </a:r>
            <a:r>
              <a:rPr lang="ja-JP" altLang="en-US" kern="0" dirty="0" smtClean="0">
                <a:latin typeface="HGP創英角ｺﾞｼｯｸUB" pitchFamily="50" charset="-128"/>
                <a:ea typeface="HGP創英角ｺﾞｼｯｸUB" pitchFamily="50" charset="-128"/>
              </a:rPr>
              <a:t>を無料提供しています。何度かけてもＯＫ。（</a:t>
            </a:r>
            <a:r>
              <a:rPr lang="en-US" altLang="ja-JP" kern="0" dirty="0" smtClean="0"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kern="0" dirty="0" smtClean="0">
                <a:latin typeface="HGP創英角ｺﾞｼｯｸUB" pitchFamily="50" charset="-128"/>
                <a:ea typeface="HGP創英角ｺﾞｼｯｸUB" pitchFamily="50" charset="-128"/>
              </a:rPr>
              <a:t>１日あたり、合計３０分以内）</a:t>
            </a:r>
            <a:endParaRPr lang="en-US" altLang="ja-JP" kern="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4324" y="1862435"/>
            <a:ext cx="8543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334" indent="-455334">
              <a:spcBef>
                <a:spcPct val="60000"/>
              </a:spcBef>
              <a:buClr>
                <a:schemeClr val="hlink"/>
              </a:buClr>
              <a:buFont typeface="Wingdings" pitchFamily="2" charset="2"/>
              <a:buChar char="l"/>
              <a:defRPr/>
            </a:pPr>
            <a:r>
              <a:rPr lang="ja-JP" altLang="en-US" kern="0" dirty="0" smtClean="0">
                <a:latin typeface="HGP創英角ｺﾞｼｯｸUB" pitchFamily="50" charset="-128"/>
                <a:ea typeface="HGP創英角ｺﾞｼｯｸUB" pitchFamily="50" charset="-128"/>
              </a:rPr>
              <a:t>お客さまと</a:t>
            </a:r>
            <a:r>
              <a:rPr lang="ja-JP" altLang="en-US" kern="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同じ画面</a:t>
            </a:r>
            <a:r>
              <a:rPr lang="ja-JP" altLang="en-US" kern="0" dirty="0" smtClean="0">
                <a:latin typeface="HGP創英角ｺﾞｼｯｸUB" pitchFamily="50" charset="-128"/>
                <a:ea typeface="HGP創英角ｺﾞｼｯｸUB" pitchFamily="50" charset="-128"/>
              </a:rPr>
              <a:t>を見ながらの操作サポートも可能。わかりやすく、簡潔に。</a:t>
            </a:r>
            <a:r>
              <a:rPr lang="en-US" altLang="ja-JP" kern="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kern="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kern="0" dirty="0" smtClean="0">
                <a:latin typeface="HGP創英角ｺﾞｼｯｸUB" pitchFamily="50" charset="-128"/>
                <a:ea typeface="HGP創英角ｺﾞｼｯｸUB" pitchFamily="50" charset="-128"/>
              </a:rPr>
              <a:t>満足度の高いサポートを目指しています。</a:t>
            </a:r>
            <a:endParaRPr lang="en-US" altLang="ja-JP" kern="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52424" y="6091536"/>
            <a:ext cx="7791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334" indent="-455334">
              <a:spcBef>
                <a:spcPct val="60000"/>
              </a:spcBef>
              <a:buClr>
                <a:schemeClr val="hlink"/>
              </a:buClr>
              <a:defRPr/>
            </a:pPr>
            <a:r>
              <a:rPr lang="ja-JP" altLang="en-US" kern="0" dirty="0" smtClean="0">
                <a:latin typeface="A-OTF ゴシックMB101 Pro M" pitchFamily="34" charset="-128"/>
                <a:ea typeface="A-OTF ゴシックMB101 Pro M" pitchFamily="34" charset="-128"/>
              </a:rPr>
              <a:t>「私たちが皆さん</a:t>
            </a:r>
            <a:r>
              <a:rPr lang="ja-JP" altLang="en-US" kern="0" dirty="0" smtClean="0">
                <a:latin typeface="A-OTF ゴシックMB101 Pro M" pitchFamily="34" charset="-128"/>
                <a:ea typeface="A-OTF ゴシックMB101 Pro M" pitchFamily="34" charset="-128"/>
              </a:rPr>
              <a:t>を誠心誠意</a:t>
            </a:r>
            <a:r>
              <a:rPr lang="ja-JP" altLang="en-US" kern="0" dirty="0" smtClean="0">
                <a:latin typeface="A-OTF ゴシックMB101 Pro M" pitchFamily="34" charset="-128"/>
                <a:ea typeface="A-OTF ゴシックMB101 Pro M" pitchFamily="34" charset="-128"/>
              </a:rPr>
              <a:t>サポートさせて頂きます。</a:t>
            </a:r>
            <a:r>
              <a:rPr lang="en-US" altLang="ja-JP" kern="0" dirty="0" smtClean="0">
                <a:latin typeface="A-OTF ゴシックMB101 Pro M" pitchFamily="34" charset="-128"/>
                <a:ea typeface="A-OTF ゴシックMB101 Pro M" pitchFamily="34" charset="-128"/>
              </a:rPr>
              <a:t/>
            </a:r>
            <a:br>
              <a:rPr lang="en-US" altLang="ja-JP" kern="0" dirty="0" smtClean="0">
                <a:latin typeface="A-OTF ゴシックMB101 Pro M" pitchFamily="34" charset="-128"/>
                <a:ea typeface="A-OTF ゴシックMB101 Pro M" pitchFamily="34" charset="-128"/>
              </a:rPr>
            </a:br>
            <a:r>
              <a:rPr lang="ja-JP" altLang="en-US" kern="0" dirty="0" smtClean="0">
                <a:latin typeface="A-OTF ゴシックMB101 Pro M" pitchFamily="34" charset="-128"/>
                <a:ea typeface="A-OTF ゴシックMB101 Pro M" pitchFamily="34" charset="-128"/>
              </a:rPr>
              <a:t>操作にご不安を抱えている方も、どうぞ</a:t>
            </a:r>
            <a:r>
              <a:rPr lang="ja-JP" altLang="en-US" kern="0" dirty="0" smtClean="0">
                <a:solidFill>
                  <a:srgbClr val="FF0000"/>
                </a:solidFill>
                <a:latin typeface="A-OTF ゴシックMB101 Pro M" pitchFamily="34" charset="-128"/>
                <a:ea typeface="A-OTF ゴシックMB101 Pro M" pitchFamily="34" charset="-128"/>
              </a:rPr>
              <a:t>ご安心</a:t>
            </a:r>
            <a:r>
              <a:rPr lang="ja-JP" altLang="en-US" kern="0" dirty="0" smtClean="0">
                <a:latin typeface="A-OTF ゴシックMB101 Pro M" pitchFamily="34" charset="-128"/>
                <a:ea typeface="A-OTF ゴシックMB101 Pro M" pitchFamily="34" charset="-128"/>
              </a:rPr>
              <a:t>ください。」</a:t>
            </a:r>
            <a:endParaRPr lang="en-US" altLang="ja-JP" kern="0" dirty="0">
              <a:latin typeface="A-OTF ゴシックMB101 Pro M" pitchFamily="34" charset="-128"/>
              <a:ea typeface="A-OTF ゴシックMB101 Pro M" pitchFamily="34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円形吹き出し 8"/>
          <p:cNvSpPr/>
          <p:nvPr/>
        </p:nvSpPr>
        <p:spPr>
          <a:xfrm>
            <a:off x="238124" y="4438650"/>
            <a:ext cx="5591175" cy="2390775"/>
          </a:xfrm>
          <a:prstGeom prst="wedgeEllipseCallout">
            <a:avLst>
              <a:gd name="adj1" fmla="val 67371"/>
              <a:gd name="adj2" fmla="val 41752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825" y="76200"/>
            <a:ext cx="8901113" cy="584200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６．価格が安い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61950" y="1163638"/>
            <a:ext cx="8610600" cy="2409890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Char char="l"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これだけの内容でこの価格は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低価格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		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初期費用：</a:t>
            </a:r>
            <a:r>
              <a:rPr lang="en-US" altLang="ja-JP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49,800</a:t>
            </a:r>
            <a:r>
              <a:rPr lang="ja-JP" altLang="en-US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円～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　／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月額費用：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4,900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円</a:t>
            </a:r>
            <a:endParaRPr lang="en-US" altLang="ja-JP" sz="28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 eaLnBrk="1" hangingPunct="1">
              <a:buFont typeface="Wingdings" pitchFamily="2" charset="2"/>
              <a:buChar char="l"/>
            </a:pP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自分で更新できるから、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更新費用は０円</a:t>
            </a:r>
            <a:endParaRPr lang="en-US" altLang="ja-JP" sz="28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 eaLnBrk="1" hangingPunct="1">
              <a:buFont typeface="Wingdings" pitchFamily="2" charset="2"/>
              <a:buNone/>
            </a:pP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>	</a:t>
            </a:r>
          </a:p>
        </p:txBody>
      </p:sp>
      <p:sp>
        <p:nvSpPr>
          <p:cNvPr id="56324" name="スライド番号プレースホル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A38F41B-0D1D-4101-84AE-9F21148087E5}" type="slidenum">
              <a:rPr lang="ja-JP" altLang="en-US" smtClean="0"/>
              <a:pPr/>
              <a:t>41</a:t>
            </a:fld>
            <a:endParaRPr lang="en-US" altLang="ja-JP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77825" y="3871913"/>
            <a:ext cx="861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spcBef>
                <a:spcPct val="60000"/>
              </a:spcBef>
              <a:buClr>
                <a:schemeClr val="hlink"/>
              </a:buClr>
              <a:buFont typeface="Wingdings" pitchFamily="2" charset="2"/>
              <a:buChar char="p"/>
              <a:defRPr/>
            </a:pPr>
            <a:r>
              <a:rPr lang="ja-JP" altLang="en-US" sz="24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申込み時のアンケート結果</a:t>
            </a:r>
          </a:p>
          <a:p>
            <a:pPr>
              <a:spcBef>
                <a:spcPts val="0"/>
              </a:spcBef>
              <a:buClr>
                <a:schemeClr val="hlink"/>
              </a:buClr>
              <a:defRPr/>
            </a:pPr>
            <a:r>
              <a:rPr lang="ja-JP" altLang="en-US" sz="2800" kern="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ja-JP" altLang="en-US" sz="1200" kern="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正方形/長方形 7"/>
          <p:cNvSpPr>
            <a:spLocks noChangeArrowheads="1"/>
          </p:cNvSpPr>
          <p:nvPr/>
        </p:nvSpPr>
        <p:spPr bwMode="auto">
          <a:xfrm>
            <a:off x="1260475" y="4516666"/>
            <a:ext cx="5395913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 smtClean="0">
                <a:solidFill>
                  <a:srgbClr val="1F18A8"/>
                </a:solidFill>
                <a:latin typeface="HGP創英角ｺﾞｼｯｸUB" pitchFamily="50" charset="-128"/>
                <a:ea typeface="HGP創英角ｺﾞｼｯｸUB" pitchFamily="50" charset="-128"/>
              </a:rPr>
              <a:t>Ａ</a:t>
            </a:r>
            <a:r>
              <a:rPr lang="en-US" altLang="ja-JP" sz="2200" dirty="0" smtClean="0">
                <a:latin typeface="HGP創英角ｺﾞｼｯｸUB" pitchFamily="50" charset="-128"/>
                <a:ea typeface="HGP創英角ｺﾞｼｯｸUB" pitchFamily="50" charset="-128"/>
              </a:rPr>
              <a:t>.</a:t>
            </a:r>
          </a:p>
          <a:p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 ・</a:t>
            </a:r>
            <a:r>
              <a:rPr lang="ja-JP" altLang="en-US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低料金だったから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　 </a:t>
            </a:r>
            <a:r>
              <a:rPr lang="en-US" altLang="ja-JP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60%</a:t>
            </a:r>
          </a:p>
          <a:p>
            <a:r>
              <a:rPr lang="ja-JP" altLang="en-US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en-US" sz="1500" dirty="0" smtClean="0">
                <a:latin typeface="HGP創英角ｺﾞｼｯｸUB" pitchFamily="50" charset="-128"/>
                <a:ea typeface="HGP創英角ｺﾞｼｯｸUB" pitchFamily="50" charset="-128"/>
              </a:rPr>
              <a:t>・自分で更新できるから</a:t>
            </a:r>
            <a:r>
              <a:rPr lang="ja-JP" altLang="en-US" sz="1500" dirty="0"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1500" dirty="0" smtClean="0">
                <a:latin typeface="HGP創英角ｺﾞｼｯｸUB" pitchFamily="50" charset="-128"/>
                <a:ea typeface="HGP創英角ｺﾞｼｯｸUB" pitchFamily="50" charset="-128"/>
              </a:rPr>
              <a:t>　　 </a:t>
            </a:r>
            <a:r>
              <a:rPr lang="en-US" altLang="ja-JP" sz="1500" dirty="0" smtClean="0">
                <a:latin typeface="HGP創英角ｺﾞｼｯｸUB" pitchFamily="50" charset="-128"/>
                <a:ea typeface="HGP創英角ｺﾞｼｯｸUB" pitchFamily="50" charset="-128"/>
              </a:rPr>
              <a:t>40</a:t>
            </a:r>
            <a:r>
              <a:rPr lang="en-US" altLang="ja-JP" sz="1500" dirty="0">
                <a:latin typeface="HGP創英角ｺﾞｼｯｸUB" pitchFamily="50" charset="-128"/>
                <a:ea typeface="HGP創英角ｺﾞｼｯｸUB" pitchFamily="50" charset="-128"/>
              </a:rPr>
              <a:t>%</a:t>
            </a:r>
          </a:p>
          <a:p>
            <a:r>
              <a:rPr lang="ja-JP" altLang="en-US" sz="1500" dirty="0" smtClean="0">
                <a:latin typeface="HGP創英角ｺﾞｼｯｸUB" pitchFamily="50" charset="-128"/>
                <a:ea typeface="HGP創英角ｺﾞｼｯｸUB" pitchFamily="50" charset="-128"/>
              </a:rPr>
              <a:t> ・ＳＥＯに強そうだから</a:t>
            </a:r>
            <a:r>
              <a:rPr lang="ja-JP" altLang="en-US" sz="1500" dirty="0">
                <a:latin typeface="HGP創英角ｺﾞｼｯｸUB" pitchFamily="50" charset="-128"/>
                <a:ea typeface="HGP創英角ｺﾞｼｯｸUB" pitchFamily="50" charset="-128"/>
              </a:rPr>
              <a:t>	　　　　</a:t>
            </a:r>
            <a:r>
              <a:rPr lang="ja-JP" altLang="en-US" sz="1500" dirty="0" smtClean="0">
                <a:latin typeface="HGP創英角ｺﾞｼｯｸUB" pitchFamily="50" charset="-128"/>
                <a:ea typeface="HGP創英角ｺﾞｼｯｸUB" pitchFamily="50" charset="-128"/>
              </a:rPr>
              <a:t>           </a:t>
            </a:r>
            <a:r>
              <a:rPr lang="en-US" altLang="ja-JP" sz="1500" dirty="0" smtClean="0">
                <a:latin typeface="HGP創英角ｺﾞｼｯｸUB" pitchFamily="50" charset="-128"/>
                <a:ea typeface="HGP創英角ｺﾞｼｯｸUB" pitchFamily="50" charset="-128"/>
              </a:rPr>
              <a:t>15</a:t>
            </a:r>
            <a:r>
              <a:rPr lang="en-US" altLang="ja-JP" sz="1500" dirty="0">
                <a:latin typeface="HGP創英角ｺﾞｼｯｸUB" pitchFamily="50" charset="-128"/>
                <a:ea typeface="HGP創英角ｺﾞｼｯｸUB" pitchFamily="50" charset="-128"/>
              </a:rPr>
              <a:t>%</a:t>
            </a:r>
          </a:p>
          <a:p>
            <a:r>
              <a:rPr lang="ja-JP" altLang="en-US" sz="1500" dirty="0" smtClean="0">
                <a:latin typeface="HGP創英角ｺﾞｼｯｸUB" pitchFamily="50" charset="-128"/>
                <a:ea typeface="HGP創英角ｺﾞｼｯｸUB" pitchFamily="50" charset="-128"/>
              </a:rPr>
              <a:t> ・制作実績が多かったから</a:t>
            </a:r>
            <a:r>
              <a:rPr lang="ja-JP" altLang="en-US" sz="1500" dirty="0"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1500" dirty="0" smtClean="0">
                <a:latin typeface="HGP創英角ｺﾞｼｯｸUB" pitchFamily="50" charset="-128"/>
                <a:ea typeface="HGP創英角ｺﾞｼｯｸUB" pitchFamily="50" charset="-128"/>
              </a:rPr>
              <a:t>　　 </a:t>
            </a:r>
            <a:r>
              <a:rPr lang="en-US" altLang="ja-JP" sz="1500" dirty="0" smtClean="0">
                <a:latin typeface="HGP創英角ｺﾞｼｯｸUB" pitchFamily="50" charset="-128"/>
                <a:ea typeface="HGP創英角ｺﾞｼｯｸUB" pitchFamily="50" charset="-128"/>
              </a:rPr>
              <a:t>10</a:t>
            </a:r>
            <a:r>
              <a:rPr lang="en-US" altLang="ja-JP" sz="1500" dirty="0">
                <a:latin typeface="HGP創英角ｺﾞｼｯｸUB" pitchFamily="50" charset="-128"/>
                <a:ea typeface="HGP創英角ｺﾞｼｯｸUB" pitchFamily="50" charset="-128"/>
              </a:rPr>
              <a:t>%</a:t>
            </a:r>
          </a:p>
          <a:p>
            <a:r>
              <a:rPr lang="ja-JP" altLang="en-US" sz="1500" dirty="0" smtClean="0">
                <a:latin typeface="HGP創英角ｺﾞｼｯｸUB" pitchFamily="50" charset="-128"/>
                <a:ea typeface="HGP創英角ｺﾞｼｯｸUB" pitchFamily="50" charset="-128"/>
              </a:rPr>
              <a:t> ・サポートが充実してそうだったから</a:t>
            </a:r>
            <a:r>
              <a:rPr lang="ja-JP" altLang="en-US" sz="1500" dirty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en-US" sz="1500" dirty="0" smtClean="0">
                <a:latin typeface="HGP創英角ｺﾞｼｯｸUB" pitchFamily="50" charset="-128"/>
                <a:ea typeface="HGP創英角ｺﾞｼｯｸUB" pitchFamily="50" charset="-128"/>
              </a:rPr>
              <a:t> 　</a:t>
            </a:r>
            <a:r>
              <a:rPr lang="en-US" altLang="ja-JP" sz="1500" dirty="0" smtClean="0">
                <a:latin typeface="HGP創英角ｺﾞｼｯｸUB" pitchFamily="50" charset="-128"/>
                <a:ea typeface="HGP創英角ｺﾞｼｯｸUB" pitchFamily="50" charset="-128"/>
              </a:rPr>
              <a:t>10%</a:t>
            </a:r>
            <a:br>
              <a:rPr lang="en-US" altLang="ja-JP" sz="15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17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　　　　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1200" dirty="0" smtClean="0"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sz="1200" dirty="0">
                <a:latin typeface="HGP創英角ｺﾞｼｯｸUB" pitchFamily="50" charset="-128"/>
                <a:ea typeface="HGP創英角ｺﾞｼｯｸUB" pitchFamily="50" charset="-128"/>
              </a:rPr>
              <a:t>複数選択可</a:t>
            </a:r>
            <a:r>
              <a:rPr lang="en-US" altLang="ja-JP" sz="1200" dirty="0">
                <a:latin typeface="HGP創英角ｺﾞｼｯｸUB" pitchFamily="50" charset="-128"/>
                <a:ea typeface="HGP創英角ｺﾞｼｯｸUB" pitchFamily="50" charset="-128"/>
              </a:rPr>
              <a:t>			</a:t>
            </a:r>
            <a:endParaRPr lang="ja-JP" altLang="en-US" sz="1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4743449" y="3448050"/>
            <a:ext cx="4105275" cy="923925"/>
          </a:xfrm>
          <a:prstGeom prst="wedgeEllipseCallout">
            <a:avLst>
              <a:gd name="adj1" fmla="val -63151"/>
              <a:gd name="adj2" fmla="val 33327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10" name="正方形/長方形 7"/>
          <p:cNvSpPr>
            <a:spLocks noChangeArrowheads="1"/>
          </p:cNvSpPr>
          <p:nvPr/>
        </p:nvSpPr>
        <p:spPr bwMode="auto">
          <a:xfrm>
            <a:off x="4851401" y="3571875"/>
            <a:ext cx="4530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solidFill>
                  <a:srgbClr val="1F18A8"/>
                </a:solidFill>
                <a:latin typeface="HGP創英角ｺﾞｼｯｸUB" pitchFamily="50" charset="-128"/>
                <a:ea typeface="HGP創英角ｺﾞｼｯｸUB" pitchFamily="50" charset="-128"/>
              </a:rPr>
              <a:t>Ｑ</a:t>
            </a:r>
            <a:r>
              <a:rPr lang="en-US" altLang="ja-JP" sz="2000" dirty="0" smtClean="0">
                <a:solidFill>
                  <a:srgbClr val="1F18A8"/>
                </a:solidFill>
                <a:latin typeface="HGP創英角ｺﾞｼｯｸUB" pitchFamily="50" charset="-128"/>
                <a:ea typeface="HGP創英角ｺﾞｼｯｸUB" pitchFamily="50" charset="-128"/>
              </a:rPr>
              <a:t>.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なぜ弊社サービスを選んで頂けたんでしょうか？</a:t>
            </a:r>
            <a:endParaRPr lang="ja-JP" altLang="en-US" sz="1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3450" y="2876550"/>
            <a:ext cx="6540500" cy="584200"/>
          </a:xfrm>
        </p:spPr>
        <p:txBody>
          <a:bodyPr/>
          <a:lstStyle/>
          <a:p>
            <a:r>
              <a:rPr lang="ja-JP" altLang="en-US" smtClean="0">
                <a:latin typeface="HGP創英角ｺﾞｼｯｸUB" pitchFamily="50" charset="-128"/>
                <a:ea typeface="HGP創英角ｺﾞｼｯｸUB" pitchFamily="50" charset="-128"/>
              </a:rPr>
              <a:t>サービスパック</a:t>
            </a:r>
            <a:endParaRPr lang="en-US" altLang="ja-JP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番号プレースホル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0C38DD8-D5A9-450A-A093-4E66D2FC7F3B}" type="slidenum">
              <a:rPr lang="ja-JP" altLang="en-US" smtClean="0"/>
              <a:pPr/>
              <a:t>43</a:t>
            </a:fld>
            <a:endParaRPr lang="en-US" altLang="ja-JP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3825" y="76200"/>
            <a:ext cx="8901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>
              <a:defRPr/>
            </a:pPr>
            <a:r>
              <a:rPr lang="ja-JP" altLang="en-US" sz="3200" kern="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サービスのパック一覧</a:t>
            </a:r>
            <a:endParaRPr lang="ja-JP" sz="3200" kern="0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434975" y="1393825"/>
          <a:ext cx="8147050" cy="5311775"/>
        </p:xfrm>
        <a:graphic>
          <a:graphicData uri="http://schemas.openxmlformats.org/drawingml/2006/table">
            <a:tbl>
              <a:tblPr/>
              <a:tblGrid>
                <a:gridCol w="1654056"/>
                <a:gridCol w="3247068"/>
                <a:gridCol w="3245926"/>
              </a:tblGrid>
              <a:tr h="46243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標準パック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おまかせパック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91745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プランの特徴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●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コンサルティング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を受けながら、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ホームページを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低コスト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で早く作りたい方に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おすすめ。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/>
                      </a:r>
                      <a:b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</a:b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●機能・</a:t>
                      </a:r>
                      <a:r>
                        <a:rPr lang="en-US" altLang="ja-JP" sz="1200" b="1" i="0" u="none" strike="noStrike" dirty="0" smtClean="0">
                          <a:solidFill>
                            <a:srgbClr val="FF0000"/>
                          </a:solidFill>
                          <a:latin typeface="ＭＳ Ｐゴシック"/>
                        </a:rPr>
                        <a:t>SEO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などは他のパックと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0000"/>
                          </a:solidFill>
                          <a:latin typeface="ＭＳ Ｐゴシック"/>
                        </a:rPr>
                        <a:t>同じ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です。</a:t>
                      </a:r>
                    </a:p>
                  </a:txBody>
                  <a:tcPr marL="108000" marR="36000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●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最初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から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本格的な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ホームページを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ja-JP" alt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作りたい方におすすめ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000" marR="36000" marT="9525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ご納品時の</a:t>
                      </a:r>
                      <a:b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</a:b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ホームページ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  <a:p>
                      <a:pPr algn="l" rtl="0" fontAlgn="ctr"/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最大１０ページ作成</a:t>
                      </a:r>
                      <a:endParaRPr lang="en-US" altLang="ja-JP" sz="2000" b="0" i="0" u="none" strike="noStrike" dirty="0" smtClean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  <a:p>
                      <a:pPr algn="l" rtl="0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コンサルタントがページを作成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  <a:p>
                      <a:pPr algn="l" rtl="0" fontAlgn="ctr"/>
                      <a:r>
                        <a:rPr kumimoji="1" lang="ja-JP" altLang="en-US" sz="1200" b="0" i="0" u="none" strike="noStrike" kern="1200" dirty="0" smtClean="0">
                          <a:solidFill>
                            <a:srgbClr val="000000"/>
                          </a:solidFill>
                          <a:latin typeface="ＭＳ Ｐゴシック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en-US" altLang="ja-JP" sz="1200" b="0" i="0" u="none" strike="noStrike" kern="1200" dirty="0" smtClean="0">
                          <a:solidFill>
                            <a:srgbClr val="000000"/>
                          </a:solidFill>
                          <a:latin typeface="ＭＳ Ｐゴシック"/>
                          <a:ea typeface="+mn-ea"/>
                          <a:cs typeface="+mn-cs"/>
                        </a:rPr>
                        <a:t>L</a:t>
                      </a:r>
                      <a:r>
                        <a:rPr kumimoji="1" lang="ja-JP" altLang="en-US" sz="1200" b="0" i="0" u="none" strike="noStrike" kern="1200" dirty="0" smtClean="0">
                          <a:solidFill>
                            <a:srgbClr val="000000"/>
                          </a:solidFill>
                          <a:latin typeface="ＭＳ Ｐゴシック"/>
                          <a:ea typeface="+mn-ea"/>
                          <a:cs typeface="+mn-cs"/>
                        </a:rPr>
                        <a:t>　</a:t>
                      </a:r>
                      <a:r>
                        <a:rPr kumimoji="1" lang="ja-JP" altLang="en-US" sz="12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３ページ</a:t>
                      </a:r>
                      <a:r>
                        <a:rPr kumimoji="1" lang="ja-JP" alt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（トップ、お問合せ、会社概要）</a:t>
                      </a:r>
                      <a:endParaRPr kumimoji="1" lang="en-US" altLang="ja-JP" sz="1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kumimoji="1" lang="ja-JP" alt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　　ページを定型文</a:t>
                      </a:r>
                      <a:endParaRPr kumimoji="1" lang="en-US" altLang="ja-JP" sz="1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kumimoji="1" lang="ja-JP" alt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en-US" altLang="ja-JP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kumimoji="1" lang="ja-JP" alt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その他、最大７ページを仮文字で作成</a:t>
                      </a:r>
                      <a:endParaRPr kumimoji="1" lang="en-US" altLang="ja-JP" sz="1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kumimoji="1" lang="ja-JP" alt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写真やレイアウト</a:t>
                      </a:r>
                      <a:endParaRPr kumimoji="1" lang="en-US" altLang="ja-JP" sz="1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kumimoji="1" lang="ja-JP" alt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en-US" altLang="ja-JP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kumimoji="1" lang="ja-JP" alt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　弊社提供の素材などを挿入</a:t>
                      </a:r>
                      <a:r>
                        <a:rPr kumimoji="1" lang="en-US" altLang="ja-JP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1" lang="en-US" altLang="ja-JP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08000" marR="36000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オリジナル１０ページ作成</a:t>
                      </a:r>
                      <a:endParaRPr lang="en-US" altLang="ja-JP" sz="2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プロのライターとデザイナーが作成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　　Ｌ　重要なページを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１０ページ作成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/>
                      </a:r>
                      <a:b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</a:b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/>
                      </a:r>
                      <a:b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</a:b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写真やレイアウト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  <a:p>
                      <a:pPr algn="l" rtl="0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　　Ｌ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0000"/>
                          </a:solidFill>
                          <a:latin typeface="ＭＳ Ｐゴシック"/>
                        </a:rPr>
                        <a:t>オリジナル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画像を作成、最適なレイアウト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  <a:p>
                      <a:pPr algn="l" rtl="0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　　　　を選択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108000" marR="36000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独自ドメイン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　新規取得費用は弊社が負担（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無料）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　　　Ｌ　取得してドメインに合わせた独自ドメイン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　　　　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メールアドレス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も１つ無料でご提供。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　新規取得費用は弊社が負担（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無料）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　　　Ｌ　取得してドメインに合わせた独自ドメイン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　　　　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メールアドレス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も１つ無料でご提供。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445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納品後のコンサルティングサービス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　　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回分を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無料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でご提供。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　　３回分を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無料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でご提供。</a:t>
                      </a:r>
                      <a:endParaRPr lang="en-US" altLang="ja-JP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初期費用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¥49,800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000" b="1" i="0" u="none" strike="noStrike" dirty="0" smtClean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¥480,000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月額費用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¥4,900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¥4,900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2093912" y="1384300"/>
            <a:ext cx="3278188" cy="5302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941513" y="1081088"/>
            <a:ext cx="1892300" cy="401637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/>
              <a:t>一番人気</a:t>
            </a:r>
          </a:p>
        </p:txBody>
      </p:sp>
      <p:sp>
        <p:nvSpPr>
          <p:cNvPr id="9" name="テキスト ボックス 8"/>
          <p:cNvSpPr txBox="1"/>
          <p:nvPr/>
        </p:nvSpPr>
        <p:spPr bwMode="auto">
          <a:xfrm>
            <a:off x="7229475" y="1123950"/>
            <a:ext cx="1342281" cy="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rtlCol="0">
            <a:spAutoFit/>
          </a:bodyPr>
          <a:lstStyle/>
          <a:p>
            <a:pPr marL="0" indent="-30480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</a:pPr>
            <a:r>
              <a:rPr kumimoji="1" lang="en-US" altLang="ja-JP" sz="1100" b="1" kern="0" dirty="0" smtClean="0">
                <a:latin typeface="+mn-ea"/>
                <a:ea typeface="+mn-ea"/>
              </a:rPr>
              <a:t>※</a:t>
            </a:r>
            <a:r>
              <a:rPr kumimoji="1" lang="ja-JP" altLang="en-US" sz="1100" b="1" kern="0" dirty="0" smtClean="0">
                <a:latin typeface="+mn-ea"/>
                <a:ea typeface="+mn-ea"/>
              </a:rPr>
              <a:t>現在申込み休止中</a:t>
            </a:r>
            <a:endParaRPr kumimoji="1" lang="ja-JP" altLang="en-US" sz="1100" b="1" kern="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209550"/>
            <a:ext cx="5200650" cy="584775"/>
          </a:xfrm>
        </p:spPr>
        <p:txBody>
          <a:bodyPr/>
          <a:lstStyle/>
          <a:p>
            <a:pPr eaLnBrk="1" hangingPunct="1"/>
            <a:r>
              <a:rPr lang="ja-JP" altLang="en-US" sz="3200" b="0" dirty="0" smtClean="0">
                <a:latin typeface="HGP創英角ｺﾞｼｯｸUB" pitchFamily="50" charset="-128"/>
                <a:ea typeface="HGP創英角ｺﾞｼｯｸUB" pitchFamily="50" charset="-128"/>
              </a:rPr>
              <a:t>標準パックの納品イメージ</a:t>
            </a:r>
          </a:p>
        </p:txBody>
      </p:sp>
      <p:sp>
        <p:nvSpPr>
          <p:cNvPr id="62467" name="スライド番号プレースホルダ 1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F2EB7A-ADAD-4506-AF6C-17AB9EBC1727}" type="slidenum">
              <a:rPr lang="ja-JP" altLang="en-US" smtClean="0">
                <a:ea typeface="ＭＳ Ｐゴシック" charset="-128"/>
              </a:rPr>
              <a:pPr/>
              <a:t>44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 bwMode="auto">
          <a:xfrm>
            <a:off x="5075238" y="5478033"/>
            <a:ext cx="3694112" cy="107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79" tIns="35979" rIns="35979" bIns="35979">
            <a:spAutoFit/>
          </a:bodyPr>
          <a:lstStyle/>
          <a:p>
            <a:pPr indent="-30461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endParaRPr lang="en-US" altLang="ja-JP" sz="1300" kern="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indent="-30461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ja-JP" altLang="en-US" sz="1300" kern="0" dirty="0" smtClean="0">
                <a:latin typeface="HGP創英角ｺﾞｼｯｸUB" pitchFamily="50" charset="-128"/>
                <a:ea typeface="HGP創英角ｺﾞｼｯｸUB" pitchFamily="50" charset="-128"/>
              </a:rPr>
              <a:t>はじめて</a:t>
            </a:r>
            <a:r>
              <a:rPr lang="ja-JP" altLang="en-US" sz="1300" kern="0" dirty="0">
                <a:latin typeface="HGP創英角ｺﾞｼｯｸUB" pitchFamily="50" charset="-128"/>
                <a:ea typeface="HGP創英角ｺﾞｼｯｸUB" pitchFamily="50" charset="-128"/>
              </a:rPr>
              <a:t>の方</a:t>
            </a:r>
            <a:r>
              <a:rPr lang="ja-JP" altLang="en-US" sz="1300" kern="0" dirty="0" smtClean="0">
                <a:latin typeface="HGP創英角ｺﾞｼｯｸUB" pitchFamily="50" charset="-128"/>
                <a:ea typeface="HGP創英角ｺﾞｼｯｸUB" pitchFamily="50" charset="-128"/>
              </a:rPr>
              <a:t>でも、</a:t>
            </a:r>
            <a:r>
              <a:rPr lang="ja-JP" altLang="en-US" sz="1300" b="1" kern="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簡単</a:t>
            </a:r>
            <a:r>
              <a:rPr lang="ja-JP" altLang="en-US" sz="1300" kern="0" dirty="0">
                <a:latin typeface="HGP創英角ｺﾞｼｯｸUB" pitchFamily="50" charset="-128"/>
                <a:ea typeface="HGP創英角ｺﾞｼｯｸUB" pitchFamily="50" charset="-128"/>
              </a:rPr>
              <a:t>に</a:t>
            </a:r>
            <a:r>
              <a:rPr lang="ja-JP" altLang="en-US" sz="1300" kern="0" dirty="0" smtClean="0">
                <a:latin typeface="HGP創英角ｺﾞｼｯｸUB" pitchFamily="50" charset="-128"/>
                <a:ea typeface="HGP創英角ｺﾞｼｯｸUB" pitchFamily="50" charset="-128"/>
              </a:rPr>
              <a:t>ページを作成できます。</a:t>
            </a:r>
            <a:r>
              <a:rPr lang="en-US" altLang="ja-JP" sz="1300" kern="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1300" kern="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1300" kern="0" dirty="0" smtClean="0"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sz="1300" kern="0" dirty="0" smtClean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1300" dirty="0" smtClean="0">
                <a:latin typeface="HGP創英角ｺﾞｼｯｸUB" pitchFamily="50" charset="-128"/>
                <a:ea typeface="HGP創英角ｺﾞｼｯｸUB" pitchFamily="50" charset="-128"/>
              </a:rPr>
              <a:t>4</a:t>
            </a:r>
            <a:r>
              <a:rPr lang="ja-JP" altLang="en-US" sz="1300" dirty="0" smtClean="0"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lang="en-US" altLang="ja-JP" sz="1300" dirty="0" smtClean="0">
                <a:latin typeface="HGP創英角ｺﾞｼｯｸUB" pitchFamily="50" charset="-128"/>
                <a:ea typeface="HGP創英角ｺﾞｼｯｸUB" pitchFamily="50" charset="-128"/>
              </a:rPr>
              <a:t>10</a:t>
            </a:r>
            <a:r>
              <a:rPr lang="ja-JP" altLang="en-US" sz="1300" dirty="0" smtClean="0">
                <a:latin typeface="HGP創英角ｺﾞｼｯｸUB" pitchFamily="50" charset="-128"/>
                <a:ea typeface="HGP創英角ｺﾞｼｯｸUB" pitchFamily="50" charset="-128"/>
              </a:rPr>
              <a:t>ページ目はひな形の文章とレイアウトのページです。</a:t>
            </a:r>
            <a:endParaRPr lang="en-US" altLang="ja-JP" sz="1300" kern="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indent="-30461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en-US" altLang="ja-JP" sz="1300" kern="0" dirty="0" smtClean="0">
                <a:latin typeface="HGP創英角ｺﾞｼｯｸUB" pitchFamily="50" charset="-128"/>
                <a:ea typeface="HGP創英角ｺﾞｼｯｸUB" pitchFamily="50" charset="-128"/>
              </a:rPr>
              <a:t>※ 11</a:t>
            </a:r>
            <a:r>
              <a:rPr lang="ja-JP" altLang="en-US" sz="1300" kern="0" dirty="0" smtClean="0">
                <a:latin typeface="HGP創英角ｺﾞｼｯｸUB" pitchFamily="50" charset="-128"/>
                <a:ea typeface="HGP創英角ｺﾞｼｯｸUB" pitchFamily="50" charset="-128"/>
              </a:rPr>
              <a:t>ページ目以降は空白のページです。</a:t>
            </a:r>
            <a:endParaRPr lang="ja-JP" altLang="en-US" sz="1300" kern="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2473" name="Text Box 10"/>
          <p:cNvSpPr txBox="1">
            <a:spLocks noChangeArrowheads="1"/>
          </p:cNvSpPr>
          <p:nvPr/>
        </p:nvSpPr>
        <p:spPr bwMode="auto">
          <a:xfrm>
            <a:off x="414338" y="1104900"/>
            <a:ext cx="320675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dirty="0" smtClean="0"/>
              <a:t>＜</a:t>
            </a:r>
            <a:r>
              <a:rPr lang="ja-JP" altLang="en-US" dirty="0" smtClean="0">
                <a:hlinkClick r:id="rId3"/>
              </a:rPr>
              <a:t>標準パックイメージ</a:t>
            </a:r>
            <a:r>
              <a:rPr lang="ja-JP" altLang="en-US" dirty="0"/>
              <a:t>＞</a:t>
            </a:r>
          </a:p>
        </p:txBody>
      </p:sp>
      <p:sp>
        <p:nvSpPr>
          <p:cNvPr id="15" name="テキスト ボックス 14"/>
          <p:cNvSpPr txBox="1"/>
          <p:nvPr/>
        </p:nvSpPr>
        <p:spPr bwMode="auto">
          <a:xfrm>
            <a:off x="5340668" y="1329055"/>
            <a:ext cx="11080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2" tIns="35992" rIns="35992" bIns="35992">
            <a:spAutoFit/>
          </a:bodyPr>
          <a:lstStyle/>
          <a:p>
            <a:pPr indent="-30473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ja-JP" altLang="en-US" sz="800" kern="0" dirty="0">
                <a:latin typeface="+mn-ea"/>
                <a:ea typeface="+mn-ea"/>
              </a:rPr>
              <a:t>問合せフォームページ</a:t>
            </a:r>
          </a:p>
        </p:txBody>
      </p:sp>
      <p:sp>
        <p:nvSpPr>
          <p:cNvPr id="16" name="テキスト ボックス 15"/>
          <p:cNvSpPr txBox="1"/>
          <p:nvPr/>
        </p:nvSpPr>
        <p:spPr bwMode="auto">
          <a:xfrm>
            <a:off x="7390448" y="1315403"/>
            <a:ext cx="110648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92" tIns="35992" rIns="35992" bIns="35992">
            <a:spAutoFit/>
          </a:bodyPr>
          <a:lstStyle/>
          <a:p>
            <a:pPr indent="-304738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ja-JP" altLang="en-US" sz="800" kern="0" dirty="0">
                <a:latin typeface="+mn-ea"/>
                <a:ea typeface="+mn-ea"/>
              </a:rPr>
              <a:t>事務所概要ページ</a:t>
            </a:r>
          </a:p>
        </p:txBody>
      </p:sp>
      <p:cxnSp>
        <p:nvCxnSpPr>
          <p:cNvPr id="11" name="直線コネクタ 10"/>
          <p:cNvCxnSpPr/>
          <p:nvPr/>
        </p:nvCxnSpPr>
        <p:spPr>
          <a:xfrm rot="10800000" flipV="1">
            <a:off x="2407920" y="4661036"/>
            <a:ext cx="2533074" cy="627244"/>
          </a:xfrm>
          <a:prstGeom prst="line">
            <a:avLst/>
          </a:prstGeom>
          <a:ln w="19050">
            <a:solidFill>
              <a:srgbClr val="C00000"/>
            </a:solidFill>
            <a:headEnd type="none" w="lg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 bwMode="auto">
          <a:xfrm>
            <a:off x="5057774" y="3943351"/>
            <a:ext cx="3943351" cy="1549279"/>
          </a:xfrm>
          <a:prstGeom prst="rect">
            <a:avLst/>
          </a:prstGeom>
          <a:solidFill>
            <a:srgbClr val="FFFFE5"/>
          </a:solidFill>
          <a:ln w="9525">
            <a:noFill/>
            <a:miter lim="800000"/>
            <a:headEnd/>
            <a:tailEnd/>
          </a:ln>
        </p:spPr>
        <p:txBody>
          <a:bodyPr wrap="square" lIns="35628" tIns="35628" rIns="35628" bIns="35628">
            <a:spAutoFit/>
          </a:bodyPr>
          <a:lstStyle/>
          <a:p>
            <a:pPr indent="-30166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ja-JP" altLang="en-US" sz="1600" kern="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最初の３ページ</a:t>
            </a:r>
            <a:endParaRPr lang="en-US" altLang="ja-JP" sz="1600" kern="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indent="-30166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ja-JP" altLang="en-US" sz="1600" kern="0" dirty="0" smtClean="0">
                <a:latin typeface="HGP創英角ｺﾞｼｯｸUB" pitchFamily="50" charset="-128"/>
                <a:ea typeface="HGP創英角ｺﾞｼｯｸUB" pitchFamily="50" charset="-128"/>
              </a:rPr>
              <a:t>　　・トップ</a:t>
            </a:r>
            <a:endParaRPr lang="en-US" altLang="ja-JP" sz="1600" kern="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indent="-30166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ja-JP" altLang="en-US" sz="1600" kern="0" dirty="0" smtClean="0">
                <a:latin typeface="HGP創英角ｺﾞｼｯｸUB" pitchFamily="50" charset="-128"/>
                <a:ea typeface="HGP創英角ｺﾞｼｯｸUB" pitchFamily="50" charset="-128"/>
              </a:rPr>
              <a:t>　　・会社概要</a:t>
            </a:r>
            <a:endParaRPr lang="en-US" altLang="ja-JP" sz="1600" kern="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indent="-30166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ja-JP" altLang="en-US" sz="1600" kern="0" dirty="0" smtClean="0">
                <a:latin typeface="HGP創英角ｺﾞｼｯｸUB" pitchFamily="50" charset="-128"/>
                <a:ea typeface="HGP創英角ｺﾞｼｯｸUB" pitchFamily="50" charset="-128"/>
              </a:rPr>
              <a:t>　　・お問合せ</a:t>
            </a:r>
            <a:endParaRPr lang="en-US" altLang="ja-JP" sz="1600" kern="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indent="-30166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endParaRPr lang="en-US" altLang="ja-JP" sz="1600" kern="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indent="-30166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ja-JP" altLang="en-US" sz="1600" b="1" kern="0" dirty="0" smtClean="0">
                <a:latin typeface="HGP創英角ｺﾞｼｯｸUB" pitchFamily="50" charset="-128"/>
                <a:ea typeface="HGP創英角ｺﾞｼｯｸUB" pitchFamily="50" charset="-128"/>
              </a:rPr>
              <a:t>に、</a:t>
            </a:r>
            <a:r>
              <a:rPr lang="ja-JP" altLang="en-US" sz="1600" b="1" kern="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定型文</a:t>
            </a:r>
            <a:r>
              <a:rPr lang="ja-JP" altLang="en-US" sz="1600" kern="0" dirty="0" smtClean="0">
                <a:latin typeface="HGP創英角ｺﾞｼｯｸUB" pitchFamily="50" charset="-128"/>
                <a:ea typeface="HGP創英角ｺﾞｼｯｸUB" pitchFamily="50" charset="-128"/>
              </a:rPr>
              <a:t>と</a:t>
            </a:r>
            <a:r>
              <a:rPr lang="ja-JP" altLang="en-US" sz="1600" b="1" kern="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イメージ画像</a:t>
            </a:r>
            <a:r>
              <a:rPr lang="ja-JP" altLang="en-US" sz="1600" b="1" kern="0" dirty="0" smtClean="0">
                <a:latin typeface="HGP創英角ｺﾞｼｯｸUB" pitchFamily="50" charset="-128"/>
                <a:ea typeface="HGP創英角ｺﾞｼｯｸUB" pitchFamily="50" charset="-128"/>
              </a:rPr>
              <a:t>を</a:t>
            </a:r>
            <a:r>
              <a:rPr lang="ja-JP" altLang="en-US" sz="1600" kern="0" dirty="0" smtClean="0">
                <a:latin typeface="HGP創英角ｺﾞｼｯｸUB" pitchFamily="50" charset="-128"/>
                <a:ea typeface="HGP創英角ｺﾞｼｯｸUB" pitchFamily="50" charset="-128"/>
              </a:rPr>
              <a:t>レイアウト。</a:t>
            </a:r>
            <a:endParaRPr lang="en-US" altLang="ja-JP" sz="1600" kern="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auto">
          <a:xfrm>
            <a:off x="6629400" y="4410075"/>
            <a:ext cx="305139" cy="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rtlCol="0">
            <a:spAutoFit/>
          </a:bodyPr>
          <a:lstStyle/>
          <a:p>
            <a:pPr marL="0" indent="-30480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</a:pPr>
            <a:r>
              <a:rPr kumimoji="1" lang="ja-JP" altLang="en-US" b="1" kern="0" dirty="0" smtClean="0">
                <a:latin typeface="+mn-ea"/>
                <a:ea typeface="+mn-ea"/>
              </a:rPr>
              <a:t>＋</a:t>
            </a:r>
            <a:endParaRPr kumimoji="1" lang="ja-JP" altLang="en-US" b="1" kern="0" dirty="0">
              <a:latin typeface="+mn-ea"/>
              <a:ea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 bwMode="auto">
          <a:xfrm>
            <a:off x="7105650" y="3943350"/>
            <a:ext cx="1183585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rtlCol="0">
            <a:spAutoFit/>
          </a:bodyPr>
          <a:lstStyle/>
          <a:p>
            <a:pPr marL="0" indent="-30480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</a:pPr>
            <a:r>
              <a:rPr lang="ja-JP" altLang="en-US" sz="1600" kern="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最大</a:t>
            </a:r>
            <a:r>
              <a:rPr kumimoji="1" lang="ja-JP" altLang="en-US" sz="1600" kern="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７ページ</a:t>
            </a:r>
            <a:endParaRPr kumimoji="1" lang="ja-JP" altLang="en-US" sz="1600" kern="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 bwMode="auto">
          <a:xfrm>
            <a:off x="7080159" y="4438650"/>
            <a:ext cx="1864860" cy="3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rtlCol="0">
            <a:spAutoFit/>
          </a:bodyPr>
          <a:lstStyle/>
          <a:p>
            <a:pPr marL="0" indent="-30480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</a:pPr>
            <a:r>
              <a:rPr kumimoji="1" lang="ja-JP" altLang="en-US" sz="1600" b="1" kern="0" dirty="0" smtClean="0">
                <a:latin typeface="HGP創英角ｺﾞｼｯｸUB" pitchFamily="50" charset="-128"/>
                <a:ea typeface="HGP創英角ｺﾞｼｯｸUB" pitchFamily="50" charset="-128"/>
              </a:rPr>
              <a:t>コンサルタントが選択</a:t>
            </a:r>
            <a:endParaRPr kumimoji="1" lang="ja-JP" altLang="en-US" sz="1600" b="1" kern="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5575" y="16946761"/>
            <a:ext cx="2792413" cy="295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C:\Users\kawamura.AKIBARE\Pictures\施策pic\説明会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52576"/>
            <a:ext cx="4114800" cy="4353458"/>
          </a:xfrm>
          <a:prstGeom prst="rect">
            <a:avLst/>
          </a:prstGeom>
          <a:noFill/>
          <a:ln>
            <a:solidFill>
              <a:srgbClr val="3A6FC6"/>
            </a:solidFill>
          </a:ln>
        </p:spPr>
      </p:pic>
      <p:pic>
        <p:nvPicPr>
          <p:cNvPr id="6148" name="Picture 4" descr="C:\Users\kawamura.AKIBARE\Pictures\施策pic\説明会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3955" y="1524001"/>
            <a:ext cx="1926607" cy="2038350"/>
          </a:xfrm>
          <a:prstGeom prst="rect">
            <a:avLst/>
          </a:prstGeom>
          <a:noFill/>
          <a:ln w="3175">
            <a:solidFill>
              <a:srgbClr val="3A6FC6"/>
            </a:solidFill>
          </a:ln>
        </p:spPr>
      </p:pic>
      <p:pic>
        <p:nvPicPr>
          <p:cNvPr id="6149" name="Picture 5" descr="C:\Users\kawamura.AKIBARE\Pictures\施策pic\説明会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5650" y="1514475"/>
            <a:ext cx="1726608" cy="2038350"/>
          </a:xfrm>
          <a:prstGeom prst="rect">
            <a:avLst/>
          </a:prstGeom>
          <a:noFill/>
          <a:ln w="3175">
            <a:solidFill>
              <a:srgbClr val="4A66B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825" y="76200"/>
            <a:ext cx="8901113" cy="5842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お薦めのオプション</a:t>
            </a:r>
          </a:p>
        </p:txBody>
      </p:sp>
      <p:sp>
        <p:nvSpPr>
          <p:cNvPr id="64515" name="スライド番号プレースホル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C78B35D-3BD1-4616-A6B3-80F2DF10A460}" type="slidenum">
              <a:rPr lang="ja-JP" altLang="en-US" smtClean="0">
                <a:ea typeface="ＭＳ Ｐゴシック" charset="-128"/>
              </a:rPr>
              <a:pPr/>
              <a:t>45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9" name="コンテンツ プレースホルダ 8"/>
          <p:cNvSpPr txBox="1">
            <a:spLocks/>
          </p:cNvSpPr>
          <p:nvPr/>
        </p:nvSpPr>
        <p:spPr bwMode="auto">
          <a:xfrm>
            <a:off x="290513" y="979488"/>
            <a:ext cx="8729662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0" rIns="91403" bIns="45700"/>
          <a:lstStyle/>
          <a:p>
            <a:pPr marL="514350" indent="-514350">
              <a:spcBef>
                <a:spcPts val="2400"/>
              </a:spcBef>
              <a:buClr>
                <a:schemeClr val="tx1"/>
              </a:buClr>
            </a:pP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ホームページの見栄えをよくするためのオプションをご用意。</a:t>
            </a:r>
            <a:endParaRPr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>
              <a:spcBef>
                <a:spcPts val="2400"/>
              </a:spcBef>
              <a:buClr>
                <a:schemeClr val="tx1"/>
              </a:buClr>
              <a:buFont typeface="Wingdings" pitchFamily="2" charset="2"/>
              <a:buChar char="n"/>
            </a:pPr>
            <a:r>
              <a:rPr lang="ja-JP" altLang="en-US" sz="2400" dirty="0" smtClean="0"/>
              <a:t>カメラマン派遣 写真撮影オプション</a:t>
            </a:r>
            <a:endParaRPr lang="en-US" altLang="ja-JP" sz="2400" dirty="0" smtClean="0"/>
          </a:p>
          <a:p>
            <a:pPr marL="514350" indent="-514350">
              <a:spcBef>
                <a:spcPts val="0"/>
              </a:spcBef>
              <a:buClr>
                <a:schemeClr val="tx1"/>
              </a:buClr>
            </a:pPr>
            <a:r>
              <a:rPr lang="ja-JP" altLang="en-US" sz="2400" dirty="0" smtClean="0"/>
              <a:t>　　</a:t>
            </a:r>
            <a:r>
              <a:rPr lang="ja-JP" altLang="en-US" sz="1400" dirty="0" smtClean="0"/>
              <a:t>　カメラマンを派遣し、ホームページで使用する写真を撮影するサービスです。</a:t>
            </a:r>
            <a:endParaRPr lang="en-US" altLang="ja-JP" sz="1400" dirty="0" smtClean="0"/>
          </a:p>
          <a:p>
            <a:pPr marL="514350" indent="-514350">
              <a:spcBef>
                <a:spcPts val="0"/>
              </a:spcBef>
              <a:buClr>
                <a:schemeClr val="tx1"/>
              </a:buClr>
            </a:pPr>
            <a:r>
              <a:rPr lang="ja-JP" altLang="en-US" sz="1400" dirty="0" smtClean="0"/>
              <a:t>　　　　撮影時間は約</a:t>
            </a:r>
            <a:r>
              <a:rPr lang="en-US" altLang="ja-JP" sz="1400" dirty="0" smtClean="0"/>
              <a:t>60</a:t>
            </a:r>
            <a:r>
              <a:rPr lang="ja-JP" altLang="en-US" sz="1400" dirty="0" smtClean="0"/>
              <a:t>分で、人物、商品、店舗等を撮影いたします。　　</a:t>
            </a:r>
            <a:endParaRPr lang="en-US" altLang="ja-JP" sz="1400" dirty="0" smtClean="0"/>
          </a:p>
          <a:p>
            <a:pPr marL="514350" indent="-514350">
              <a:spcBef>
                <a:spcPts val="0"/>
              </a:spcBef>
              <a:buClr>
                <a:schemeClr val="tx1"/>
              </a:buClr>
            </a:pPr>
            <a:r>
              <a:rPr lang="ja-JP" altLang="en-US" sz="1400" dirty="0" smtClean="0"/>
              <a:t>　　　　　</a:t>
            </a:r>
            <a:r>
              <a:rPr lang="en-US" altLang="ja-JP" sz="1400" dirty="0" smtClean="0"/>
              <a:t>60</a:t>
            </a:r>
            <a:r>
              <a:rPr lang="ja-JP" altLang="en-US" sz="1400" dirty="0" smtClean="0"/>
              <a:t>分、</a:t>
            </a:r>
            <a:r>
              <a:rPr lang="en-US" altLang="ja-JP" sz="1400" dirty="0" smtClean="0"/>
              <a:t>15,000</a:t>
            </a:r>
            <a:r>
              <a:rPr lang="ja-JP" altLang="en-US" sz="1400" dirty="0" smtClean="0"/>
              <a:t>円</a:t>
            </a:r>
            <a:r>
              <a:rPr lang="en-US" altLang="ja-JP" sz="1400" dirty="0" smtClean="0"/>
              <a:t>(</a:t>
            </a:r>
            <a:r>
              <a:rPr lang="ja-JP" altLang="en-US" sz="1400" dirty="0" smtClean="0"/>
              <a:t>税込　</a:t>
            </a:r>
            <a:r>
              <a:rPr lang="en-US" altLang="ja-JP" sz="1400" dirty="0" smtClean="0"/>
              <a:t>16,200</a:t>
            </a:r>
            <a:r>
              <a:rPr lang="ja-JP" altLang="en-US" sz="1400" dirty="0" smtClean="0"/>
              <a:t>円</a:t>
            </a:r>
            <a:r>
              <a:rPr lang="en-US" altLang="ja-JP" sz="1400" dirty="0" smtClean="0"/>
              <a:t>)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</a:pPr>
            <a:endParaRPr lang="en-US" altLang="ja-JP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</a:pPr>
            <a:endParaRPr lang="en-US" altLang="ja-JP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</a:pPr>
            <a:endParaRPr lang="en-US" altLang="ja-JP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</a:pP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リニューアルの方むけには、</a:t>
            </a:r>
            <a:endParaRPr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</a:pP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n"/>
            </a:pPr>
            <a:r>
              <a:rPr lang="ja-JP" altLang="en-US" b="1" dirty="0" smtClean="0"/>
              <a:t>コンテンツ流し込み作業代行（</a:t>
            </a:r>
            <a:r>
              <a:rPr lang="en-US" altLang="ja-JP" b="1" dirty="0" smtClean="0"/>
              <a:t>1p</a:t>
            </a:r>
            <a:r>
              <a:rPr lang="ja-JP" altLang="en-US" b="1" dirty="0" smtClean="0"/>
              <a:t>）</a:t>
            </a:r>
            <a:endParaRPr lang="en-US" altLang="ja-JP" b="1" dirty="0" smtClean="0"/>
          </a:p>
          <a:p>
            <a:pPr marL="514350" indent="-514350">
              <a:spcBef>
                <a:spcPts val="0"/>
              </a:spcBef>
              <a:buClr>
                <a:schemeClr val="tx1"/>
              </a:buClr>
            </a:pPr>
            <a:r>
              <a:rPr lang="ja-JP" altLang="en-US" sz="1400" dirty="0" smtClean="0"/>
              <a:t>　　　　ホームページをリニューアルされるお客さまで、既存ホームページにある</a:t>
            </a:r>
            <a:endParaRPr lang="en-US" altLang="ja-JP" sz="1400" dirty="0" smtClean="0"/>
          </a:p>
          <a:p>
            <a:pPr marL="514350" indent="-514350">
              <a:spcBef>
                <a:spcPts val="0"/>
              </a:spcBef>
              <a:buClr>
                <a:schemeClr val="tx1"/>
              </a:buClr>
            </a:pPr>
            <a:r>
              <a:rPr lang="ja-JP" altLang="en-US" sz="1400" dirty="0" smtClean="0"/>
              <a:t>　　　　コンテンツ（文書・画像）の流し込みをご希望の場合にご利用いただけます。 </a:t>
            </a:r>
            <a:endParaRPr lang="en-US" altLang="ja-JP" sz="1400" dirty="0" smtClean="0"/>
          </a:p>
          <a:p>
            <a:pPr marL="514350" indent="-514350">
              <a:spcBef>
                <a:spcPts val="0"/>
              </a:spcBef>
              <a:buClr>
                <a:schemeClr val="tx1"/>
              </a:buClr>
            </a:pPr>
            <a:r>
              <a:rPr lang="ja-JP" altLang="en-US" sz="1400" dirty="0" smtClean="0"/>
              <a:t>　　　　　　１</a:t>
            </a:r>
            <a:r>
              <a:rPr lang="en-US" altLang="ja-JP" sz="1400" dirty="0" smtClean="0"/>
              <a:t>P</a:t>
            </a:r>
            <a:r>
              <a:rPr lang="ja-JP" altLang="en-US" sz="1400" dirty="0" smtClean="0"/>
              <a:t>につき初期費用 </a:t>
            </a:r>
            <a:r>
              <a:rPr lang="en-US" altLang="ja-JP" sz="1400" dirty="0" smtClean="0"/>
              <a:t>2,000</a:t>
            </a:r>
            <a:r>
              <a:rPr lang="ja-JP" altLang="en-US" sz="1400" dirty="0" smtClean="0"/>
              <a:t>円（税込 </a:t>
            </a:r>
            <a:r>
              <a:rPr lang="en-US" altLang="ja-JP" sz="1400" dirty="0" smtClean="0"/>
              <a:t>2,160</a:t>
            </a:r>
            <a:r>
              <a:rPr lang="ja-JP" altLang="en-US" sz="1400" dirty="0" smtClean="0"/>
              <a:t>円）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</a:t>
            </a: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</a:pP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</a:pPr>
            <a:r>
              <a:rPr lang="ja-JP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さらに詳しく知りたい方は、ご遠慮なくご相談ください。</a:t>
            </a:r>
            <a:endParaRPr lang="en-US" altLang="ja-JP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>
              <a:spcBef>
                <a:spcPts val="240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1" name="図 10" descr="7984c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0250" y="1990725"/>
            <a:ext cx="1301750" cy="976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84400" y="2876550"/>
            <a:ext cx="6629400" cy="584200"/>
          </a:xfrm>
        </p:spPr>
        <p:txBody>
          <a:bodyPr/>
          <a:lstStyle/>
          <a:p>
            <a:r>
              <a:rPr lang="ja-JP" altLang="en-US" smtClean="0">
                <a:latin typeface="HGP創英角ｺﾞｼｯｸUB" pitchFamily="50" charset="-128"/>
                <a:ea typeface="HGP創英角ｺﾞｼｯｸUB" pitchFamily="50" charset="-128"/>
              </a:rPr>
              <a:t>今後の流れ</a:t>
            </a:r>
            <a:endParaRPr lang="en-US" altLang="ja-JP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番号プレースホル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3C5136-AE4C-41BD-87EE-686F5D2F5040}" type="slidenum">
              <a:rPr lang="ja-JP" altLang="en-US" smtClean="0"/>
              <a:pPr/>
              <a:t>47</a:t>
            </a:fld>
            <a:endParaRPr lang="en-US" altLang="ja-JP" smtClean="0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23825" y="76200"/>
            <a:ext cx="8901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>
              <a:defRPr/>
            </a:pPr>
            <a:r>
              <a:rPr lang="ja-JP" altLang="en-US" sz="3200" kern="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お申し込み方法</a:t>
            </a:r>
            <a:endParaRPr lang="ja-JP" sz="3200" kern="0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sp>
        <p:nvSpPr>
          <p:cNvPr id="67588" name="正方形/長方形 35"/>
          <p:cNvSpPr>
            <a:spLocks noChangeArrowheads="1"/>
          </p:cNvSpPr>
          <p:nvPr/>
        </p:nvSpPr>
        <p:spPr bwMode="auto">
          <a:xfrm>
            <a:off x="442913" y="1430338"/>
            <a:ext cx="7891462" cy="3323987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ＭＳ Ｐゴシック" pitchFamily="50" charset="-128"/>
              <a:buAutoNum type="arabicPeriod"/>
            </a:pP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ホームページからお申込み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/>
            <a:r>
              <a:rPr lang="en-US" altLang="ja-JP" sz="2800" dirty="0">
                <a:latin typeface="HGP創英角ｺﾞｼｯｸUB" pitchFamily="50" charset="-128"/>
                <a:ea typeface="HGP創英角ｺﾞｼｯｸUB" pitchFamily="50" charset="-128"/>
              </a:rPr>
              <a:t>		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→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  <a:hlinkClick r:id="rId3"/>
              </a:rPr>
              <a:t>申込み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  <a:hlinkClick r:id="rId3"/>
              </a:rPr>
              <a:t>ページ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/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/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/>
            <a:endParaRPr lang="en-US" altLang="ja-JP" sz="2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514350" indent="-514350"/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2800" dirty="0">
                <a:latin typeface="HGP創英ﾌﾟﾚｾﾞﾝｽEB" pitchFamily="18" charset="-128"/>
                <a:ea typeface="HGP創英ﾌﾟﾚｾﾞﾝｽEB" pitchFamily="18" charset="-128"/>
              </a:rPr>
              <a:t>．</a:t>
            </a:r>
            <a:r>
              <a:rPr lang="ja-JP" altLang="en-US" sz="2800" b="1" dirty="0">
                <a:latin typeface="HGP創英ﾌﾟﾚｾﾞﾝｽEB" pitchFamily="18" charset="-128"/>
                <a:ea typeface="HGP創英ﾌﾟﾚｾﾞﾝｽEB" pitchFamily="18" charset="-128"/>
              </a:rPr>
              <a:t> </a:t>
            </a:r>
            <a:r>
              <a:rPr lang="ja-JP" altLang="en-US" sz="2800" b="1" dirty="0">
                <a:latin typeface="HGP創英角ｺﾞｼｯｸUB" pitchFamily="50" charset="-128"/>
                <a:ea typeface="HGP創英角ｺﾞｼｯｸUB" pitchFamily="50" charset="-128"/>
              </a:rPr>
              <a:t>状況確認シート用紙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2800" dirty="0">
                <a:latin typeface="HGP創英角ｺﾞｼｯｸUB" pitchFamily="50" charset="-128"/>
                <a:ea typeface="HGP創英角ｺﾞｼｯｸUB" pitchFamily="50" charset="-128"/>
              </a:rPr>
              <a:t>	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ja-JP" sz="2800" dirty="0">
                <a:latin typeface="HGP創英角ｺﾞｼｯｸUB" pitchFamily="50" charset="-128"/>
                <a:ea typeface="HGP創英角ｺﾞｼｯｸUB" pitchFamily="50" charset="-128"/>
              </a:rPr>
              <a:t>		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→裏面にチェック入れるだけ</a:t>
            </a:r>
            <a:endParaRPr lang="en-US" altLang="ja-JP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番号プレースホル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C3BA3BE-847A-477E-BE5D-37D8868C0764}" type="slidenum">
              <a:rPr lang="ja-JP" altLang="en-US" smtClean="0"/>
              <a:pPr/>
              <a:t>48</a:t>
            </a:fld>
            <a:endParaRPr lang="en-US" altLang="ja-JP" smtClean="0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23825" y="76200"/>
            <a:ext cx="8901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>
              <a:defRPr/>
            </a:pPr>
            <a:r>
              <a:rPr lang="ja-JP" altLang="en-US" sz="3200" kern="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お申し込みから完成の流れ</a:t>
            </a:r>
            <a:endParaRPr lang="ja-JP" sz="3200" kern="0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sp>
        <p:nvSpPr>
          <p:cNvPr id="68612" name="正方形/長方形 35"/>
          <p:cNvSpPr>
            <a:spLocks noChangeArrowheads="1"/>
          </p:cNvSpPr>
          <p:nvPr/>
        </p:nvSpPr>
        <p:spPr bwMode="auto">
          <a:xfrm>
            <a:off x="679450" y="1101725"/>
            <a:ext cx="80025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０</a:t>
            </a:r>
            <a:r>
              <a:rPr lang="en-US" altLang="ja-JP" sz="2400" dirty="0"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前述の方法で申込み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　　　　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sz="1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まだ申込み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は完了</a:t>
            </a:r>
            <a:r>
              <a:rPr lang="ja-JP" altLang="en-US" sz="1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していません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sz="16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16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16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１</a:t>
            </a: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ヒアリングフォーム入力 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 　　   </a:t>
            </a:r>
            <a:r>
              <a:rPr lang="en-US" altLang="ja-JP" sz="1600" dirty="0"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メニュー項目やデザインパターンを、 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「ヒアリングフォーム」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へ入力。 </a:t>
            </a:r>
            <a:endParaRPr lang="en-US" altLang="ja-JP" sz="16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　　　 </a:t>
            </a:r>
            <a:r>
              <a:rPr lang="en-US" altLang="ja-JP" sz="1600" dirty="0"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（ご不明な点は、何度でもご質問ＯＫ）    </a:t>
            </a:r>
            <a:b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1600" dirty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1600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ホームページの各種設定 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　　　  </a:t>
            </a:r>
            <a:r>
              <a:rPr lang="en-US" altLang="ja-JP" sz="1600" dirty="0"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フォームの入力内容にもとづき</a:t>
            </a:r>
            <a:r>
              <a:rPr lang="ja-JP" altLang="en-US" sz="1600" b="1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弊社で仮ホームページの各種設定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。   </a:t>
            </a:r>
            <a:b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1600" dirty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1600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３</a:t>
            </a: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電話相談会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　　　   </a:t>
            </a:r>
            <a:r>
              <a:rPr lang="en-US" altLang="ja-JP" sz="1600" dirty="0"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仮ホームページをネット上でチェックしながら、コンテンツ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en-US" altLang="ja-JP" sz="1600" dirty="0">
                <a:latin typeface="HGP創英角ｺﾞｼｯｸUB" pitchFamily="50" charset="-128"/>
                <a:ea typeface="HGP創英角ｺﾞｼｯｸUB" pitchFamily="50" charset="-128"/>
              </a:rPr>
              <a:t>SEO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について、</a:t>
            </a:r>
            <a:endParaRPr lang="en-US" altLang="ja-JP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担当コンサルタントと９０分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程度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の電話相談を実施。</a:t>
            </a:r>
            <a:endParaRPr lang="en-US" altLang="ja-JP" sz="16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　　　　</a:t>
            </a:r>
            <a:r>
              <a:rPr lang="en-US" altLang="ja-JP" sz="1600" dirty="0"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終了後、</a:t>
            </a:r>
            <a:r>
              <a:rPr lang="ja-JP" altLang="en-US" sz="1600" b="1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正式</a:t>
            </a:r>
            <a:r>
              <a:rPr lang="ja-JP" altLang="en-US" sz="1600" b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なホームページを作成。</a:t>
            </a:r>
            <a:endParaRPr lang="en-US" altLang="ja-JP" sz="1600" b="1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1600" dirty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1600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４</a:t>
            </a: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納品 </a:t>
            </a: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　　　    　　　　　</a:t>
            </a:r>
            <a:r>
              <a:rPr lang="en-US" altLang="ja-JP" sz="1600" dirty="0">
                <a:latin typeface="HGP創英角ｺﾞｼｯｸUB" pitchFamily="50" charset="-128"/>
                <a:ea typeface="HGP創英角ｺﾞｼｯｸUB" pitchFamily="50" charset="-128"/>
              </a:rPr>
              <a:t>	※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　納品後は、お客様にてページの追加や修正</a:t>
            </a:r>
          </a:p>
          <a:p>
            <a:endParaRPr lang="en-US" altLang="ja-JP" sz="1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376238" y="1312863"/>
            <a:ext cx="207962" cy="4987925"/>
          </a:xfrm>
          <a:prstGeom prst="downArrow">
            <a:avLst>
              <a:gd name="adj1" fmla="val 50000"/>
              <a:gd name="adj2" fmla="val 1128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84400" y="2792413"/>
            <a:ext cx="5429250" cy="585787"/>
          </a:xfrm>
        </p:spPr>
        <p:txBody>
          <a:bodyPr/>
          <a:lstStyle/>
          <a:p>
            <a:pPr eaLnBrk="1" hangingPunct="1"/>
            <a:r>
              <a:rPr lang="ja-JP" altLang="en-US" smtClean="0">
                <a:latin typeface="HGP創英角ｺﾞｼｯｸUB" pitchFamily="50" charset="-128"/>
                <a:ea typeface="HGP創英角ｺﾞｼｯｸUB" pitchFamily="50" charset="-128"/>
              </a:rPr>
              <a:t>ホームページ作成の考え方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スライド番号プレースホル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83CB68C-EF2A-448D-B7F9-2724EF182E62}" type="slidenum">
              <a:rPr lang="ja-JP" altLang="en-US" smtClean="0"/>
              <a:pPr/>
              <a:t>49</a:t>
            </a:fld>
            <a:endParaRPr lang="en-US" altLang="ja-JP" smtClean="0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23825" y="76200"/>
            <a:ext cx="8901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>
              <a:defRPr/>
            </a:pPr>
            <a:r>
              <a:rPr lang="ja-JP" altLang="en-US" sz="3200" kern="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サイト公開後の流れ</a:t>
            </a:r>
            <a:endParaRPr lang="ja-JP" sz="3200" kern="0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sp>
        <p:nvSpPr>
          <p:cNvPr id="76804" name="正方形/長方形 35"/>
          <p:cNvSpPr>
            <a:spLocks noChangeArrowheads="1"/>
          </p:cNvSpPr>
          <p:nvPr/>
        </p:nvSpPr>
        <p:spPr bwMode="auto">
          <a:xfrm>
            <a:off x="669925" y="1101725"/>
            <a:ext cx="785018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納品後</a:t>
            </a: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更新ができる状態で納品</a:t>
            </a:r>
            <a:endParaRPr lang="en-US" altLang="ja-JP" sz="20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※ 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納品時点でサイトは既に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公開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されています。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 また中身が入っていないページがあるので、すぐには反応がありません</a:t>
            </a:r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sz="1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endParaRPr lang="en-US" altLang="ja-JP" sz="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endParaRPr lang="en-US" altLang="ja-JP" sz="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納品後２ヶ月</a:t>
            </a: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少しずつ文章と画像を足していく</a:t>
            </a:r>
            <a:endParaRPr lang="en-US" altLang="ja-JP" sz="20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　　　　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１ページずつで良いので、文書や画像を作りましょう。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 自分で行なうので、追加費用は一切かかりません。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endParaRPr lang="en-US" altLang="ja-JP" sz="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endParaRPr lang="en-US" altLang="ja-JP" sz="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いつでも</a:t>
            </a: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操作がわからなければ、何度でも電話で相談ＯＫ 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 　　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   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万一操作が分からなくなった</a:t>
            </a:r>
            <a:r>
              <a:rPr lang="ja-JP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場合、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何度でも電話でサポートいたします（</a:t>
            </a:r>
            <a:r>
              <a:rPr lang="ja-JP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無料。</a:t>
            </a:r>
            <a:r>
              <a:rPr lang="en-US" altLang="ja-JP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日</a:t>
            </a:r>
            <a:r>
              <a:rPr lang="en-US" altLang="ja-JP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30</a:t>
            </a:r>
            <a:r>
              <a:rPr lang="ja-JP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分以内）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電話の応答率は</a:t>
            </a:r>
            <a:r>
              <a:rPr lang="ja-JP" altLang="en-US" sz="1400" b="1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９０％以上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と繋がりやすく、折り返しも含めると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１００％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電話がつながるよう、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サポートに力を入れています</a:t>
            </a:r>
            <a:r>
              <a:rPr lang="ja-JP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endParaRPr lang="en-US" altLang="ja-JP" sz="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en-US" altLang="ja-JP" sz="800" dirty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800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納品後２ヶ月～</a:t>
            </a: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徐々に、検索で上位に出始める 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　　　  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最初予定した１０ページぐらいを作り終えた頃から、少しずつ検索で上の方に表示されます</a:t>
            </a:r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sz="1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endParaRPr lang="en-US" altLang="ja-JP" sz="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en-US" altLang="ja-JP" sz="800" dirty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800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納品後２ヶ月～</a:t>
            </a: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「ホームページを見た」という電話が鳴り始める</a:t>
            </a:r>
            <a:endParaRPr lang="en-US" altLang="ja-JP" sz="20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　　　  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予定した１０ページができると、御社ならではの情報もずいぶん増えているため、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お客さまが見て興味を持つホームページになってきています。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endParaRPr lang="en-US" altLang="ja-JP" sz="1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defRPr/>
            </a:pPr>
            <a:r>
              <a:rPr lang="en-US" altLang="ja-JP" sz="1200" dirty="0"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sz="1200" dirty="0">
                <a:latin typeface="HGP創英角ｺﾞｼｯｸUB" pitchFamily="50" charset="-128"/>
                <a:ea typeface="HGP創英角ｺﾞｼｯｸUB" pitchFamily="50" charset="-128"/>
              </a:rPr>
              <a:t>上記は一例です。　　業種・業態・キーワード・コンテンツ内容・競合サイトなどにより異なります。</a:t>
            </a:r>
            <a:endParaRPr lang="en-US" altLang="ja-JP" sz="1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376238" y="1122363"/>
            <a:ext cx="217487" cy="4418012"/>
          </a:xfrm>
          <a:prstGeom prst="downArrow">
            <a:avLst>
              <a:gd name="adj1" fmla="val 50000"/>
              <a:gd name="adj2" fmla="val 1128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スライド番号プレースホル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E60686-B73F-41B9-B358-70DBD9288067}" type="slidenum">
              <a:rPr lang="ja-JP" altLang="en-US" smtClean="0"/>
              <a:pPr/>
              <a:t>50</a:t>
            </a:fld>
            <a:endParaRPr lang="en-US" altLang="ja-JP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4000" y="233363"/>
            <a:ext cx="8901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>
              <a:defRPr/>
            </a:pPr>
            <a:r>
              <a:rPr lang="ja-JP" altLang="en-US" sz="3200" kern="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弊社サービスのまとめ</a:t>
            </a:r>
            <a:endParaRPr lang="ja-JP" sz="3200" kern="0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625" y="1389063"/>
            <a:ext cx="80137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spcBef>
                <a:spcPct val="60000"/>
              </a:spcBef>
              <a:buClr>
                <a:schemeClr val="hlink"/>
              </a:buClr>
              <a:buFont typeface="Wingdings" pitchFamily="2" charset="2"/>
              <a:buChar char="o"/>
              <a:defRPr/>
            </a:pPr>
            <a:r>
              <a:rPr lang="ja-JP" altLang="en-US" sz="2400" kern="0" dirty="0">
                <a:latin typeface="HGP創英角ｺﾞｼｯｸUB" pitchFamily="50" charset="-128"/>
                <a:ea typeface="HGP創英角ｺﾞｼｯｸUB" pitchFamily="50" charset="-128"/>
              </a:rPr>
              <a:t>いつでも、何回でも、追加費用なしで</a:t>
            </a:r>
            <a:r>
              <a:rPr lang="ja-JP" altLang="en-US" sz="2400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更新できる</a:t>
            </a:r>
            <a:endParaRPr lang="en-US" altLang="ja-JP" sz="2400" kern="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61950" indent="-361950">
              <a:spcBef>
                <a:spcPct val="60000"/>
              </a:spcBef>
              <a:buClr>
                <a:schemeClr val="hlink"/>
              </a:buClr>
              <a:buFont typeface="Wingdings" pitchFamily="2" charset="2"/>
              <a:buChar char="o"/>
              <a:defRPr/>
            </a:pPr>
            <a:r>
              <a:rPr lang="ja-JP" altLang="en-US" sz="2400" kern="0" dirty="0">
                <a:latin typeface="HGP創英角ｺﾞｼｯｸUB" pitchFamily="50" charset="-128"/>
                <a:ea typeface="HGP創英角ｺﾞｼｯｸUB" pitchFamily="50" charset="-128"/>
              </a:rPr>
              <a:t>文章、画像貼付の操作作業は、</a:t>
            </a:r>
            <a:r>
              <a:rPr lang="ja-JP" altLang="en-US" sz="2400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メールの送受信</a:t>
            </a:r>
            <a:r>
              <a:rPr lang="ja-JP" altLang="en-US" sz="2400" kern="0" dirty="0">
                <a:latin typeface="HGP創英角ｺﾞｼｯｸUB" pitchFamily="50" charset="-128"/>
                <a:ea typeface="HGP創英角ｺﾞｼｯｸUB" pitchFamily="50" charset="-128"/>
              </a:rPr>
              <a:t>、添付ファイルを送ることができれば、基本問題なし</a:t>
            </a:r>
            <a:endParaRPr lang="en-US" altLang="ja-JP" sz="2400" kern="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61950" indent="-361950">
              <a:spcBef>
                <a:spcPct val="60000"/>
              </a:spcBef>
              <a:buClr>
                <a:schemeClr val="hlink"/>
              </a:buClr>
              <a:buFont typeface="Wingdings" pitchFamily="2" charset="2"/>
              <a:buChar char="o"/>
              <a:defRPr/>
            </a:pPr>
            <a:r>
              <a:rPr lang="ja-JP" altLang="en-US" sz="2400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ＳＥＯ</a:t>
            </a:r>
            <a:r>
              <a:rPr lang="ja-JP" altLang="en-US" sz="2400" kern="0" dirty="0">
                <a:latin typeface="HGP創英角ｺﾞｼｯｸUB" pitchFamily="50" charset="-128"/>
                <a:ea typeface="HGP創英角ｺﾞｼｯｸUB" pitchFamily="50" charset="-128"/>
              </a:rPr>
              <a:t>は</a:t>
            </a:r>
            <a:r>
              <a:rPr lang="ja-JP" altLang="en-US" sz="2400" kern="0" dirty="0" smtClean="0">
                <a:latin typeface="HGP創英角ｺﾞｼｯｸUB" pitchFamily="50" charset="-128"/>
                <a:ea typeface="HGP創英角ｺﾞｼｯｸUB" pitchFamily="50" charset="-128"/>
              </a:rPr>
              <a:t>、初期コンサルティング・キーワード選びのアドバイスなど、独自ノウハウを使って</a:t>
            </a:r>
            <a:r>
              <a:rPr lang="ja-JP" altLang="en-US" sz="2400" kern="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サポート</a:t>
            </a:r>
            <a:endParaRPr lang="en-US" altLang="ja-JP" sz="2400" kern="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61950" indent="-361950">
              <a:spcBef>
                <a:spcPct val="60000"/>
              </a:spcBef>
              <a:buClr>
                <a:schemeClr val="hlink"/>
              </a:buClr>
              <a:buFont typeface="Wingdings" pitchFamily="2" charset="2"/>
              <a:buChar char="o"/>
              <a:defRPr/>
            </a:pPr>
            <a:r>
              <a:rPr lang="ja-JP" altLang="en-US" sz="2400" kern="0" dirty="0">
                <a:latin typeface="HGP創英角ｺﾞｼｯｸUB" pitchFamily="50" charset="-128"/>
                <a:ea typeface="HGP創英角ｺﾞｼｯｸUB" pitchFamily="50" charset="-128"/>
              </a:rPr>
              <a:t>わからないところは、</a:t>
            </a:r>
            <a:r>
              <a:rPr lang="ja-JP" altLang="en-US" sz="2400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マニュアル、電話サポート</a:t>
            </a:r>
            <a:r>
              <a:rPr lang="ja-JP" altLang="en-US" sz="2400" kern="0" dirty="0">
                <a:latin typeface="HGP創英角ｺﾞｼｯｸUB" pitchFamily="50" charset="-128"/>
                <a:ea typeface="HGP創英角ｺﾞｼｯｸUB" pitchFamily="50" charset="-128"/>
              </a:rPr>
              <a:t>でご確認</a:t>
            </a:r>
            <a:endParaRPr lang="en-US" altLang="ja-JP" sz="2400" kern="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61950" indent="-361950">
              <a:spcBef>
                <a:spcPct val="60000"/>
              </a:spcBef>
              <a:buClr>
                <a:schemeClr val="hlink"/>
              </a:buClr>
              <a:buFont typeface="Wingdings" pitchFamily="2" charset="2"/>
              <a:buChar char="o"/>
              <a:defRPr/>
            </a:pPr>
            <a:r>
              <a:rPr lang="ja-JP" altLang="en-US" sz="2400" kern="0" dirty="0">
                <a:latin typeface="HGP創英角ｺﾞｼｯｸUB" pitchFamily="50" charset="-128"/>
                <a:ea typeface="HGP創英角ｺﾞｼｯｸUB" pitchFamily="50" charset="-128"/>
              </a:rPr>
              <a:t>独自ドメイン取得の</a:t>
            </a:r>
            <a:r>
              <a:rPr lang="ja-JP" altLang="en-US" sz="2400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初年度分</a:t>
            </a:r>
            <a:r>
              <a:rPr lang="ja-JP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が</a:t>
            </a:r>
            <a:r>
              <a:rPr lang="ja-JP" altLang="en-US" sz="2400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無料</a:t>
            </a:r>
            <a:endParaRPr lang="en-US" altLang="ja-JP" sz="2400" kern="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61950" indent="-361950">
              <a:spcBef>
                <a:spcPct val="60000"/>
              </a:spcBef>
              <a:buClr>
                <a:schemeClr val="hlink"/>
              </a:buClr>
              <a:buFont typeface="Wingdings" pitchFamily="2" charset="2"/>
              <a:buChar char="o"/>
              <a:defRPr/>
            </a:pPr>
            <a:r>
              <a:rPr lang="ja-JP" altLang="en-US" sz="2400" kern="0" dirty="0">
                <a:latin typeface="HGP創英角ｺﾞｼｯｸUB" pitchFamily="50" charset="-128"/>
                <a:ea typeface="HGP創英角ｺﾞｼｯｸUB" pitchFamily="50" charset="-128"/>
              </a:rPr>
              <a:t>弊社の持っているホームページ作成</a:t>
            </a:r>
            <a:r>
              <a:rPr lang="ja-JP" altLang="en-US" sz="2400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ノウハウ</a:t>
            </a:r>
            <a:r>
              <a:rPr lang="ja-JP" altLang="en-US" sz="2400" kern="0" dirty="0">
                <a:latin typeface="HGP創英角ｺﾞｼｯｸUB" pitchFamily="50" charset="-128"/>
                <a:ea typeface="HGP創英角ｺﾞｼｯｸUB" pitchFamily="50" charset="-128"/>
              </a:rPr>
              <a:t>を毎月会員さまへご提供</a:t>
            </a:r>
            <a:endParaRPr lang="en-US" altLang="ja-JP" sz="2400" kern="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参考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 独自ドメイン新規取得について</a:t>
            </a:r>
          </a:p>
        </p:txBody>
      </p:sp>
      <p:sp>
        <p:nvSpPr>
          <p:cNvPr id="23555" name="Rectangle 7"/>
          <p:cNvSpPr>
            <a:spLocks noGrp="1"/>
          </p:cNvSpPr>
          <p:nvPr>
            <p:ph idx="1"/>
          </p:nvPr>
        </p:nvSpPr>
        <p:spPr>
          <a:xfrm>
            <a:off x="292100" y="1257301"/>
            <a:ext cx="8507413" cy="4752070"/>
          </a:xfrm>
        </p:spPr>
        <p:txBody>
          <a:bodyPr/>
          <a:lstStyle/>
          <a:p>
            <a:pPr fontAlgn="t" latinLnBrk="1"/>
            <a:r>
              <a:rPr lang="ja-JP" altLang="en-US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ドメインとは？</a:t>
            </a:r>
            <a:endParaRPr lang="ja-JP" altLang="en-US" sz="2000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例えば、弊社の場合、</a:t>
            </a:r>
            <a:r>
              <a:rPr lang="ja-JP" altLang="en-US" sz="1800" dirty="0">
                <a:latin typeface="HGP創英角ｺﾞｼｯｸUB" pitchFamily="50" charset="-128"/>
                <a:ea typeface="HGP創英角ｺﾞｼｯｸUB" pitchFamily="50" charset="-128"/>
              </a:rPr>
              <a:t>会社のホームページアドレス（</a:t>
            </a:r>
            <a:r>
              <a:rPr lang="en-US" altLang="ja-JP" sz="1800" dirty="0">
                <a:latin typeface="HGP創英角ｺﾞｼｯｸUB" pitchFamily="50" charset="-128"/>
                <a:ea typeface="HGP創英角ｺﾞｼｯｸUB" pitchFamily="50" charset="-128"/>
              </a:rPr>
              <a:t>URL</a:t>
            </a:r>
            <a:r>
              <a:rPr lang="ja-JP" altLang="en-US" sz="1800" dirty="0">
                <a:latin typeface="HGP創英角ｺﾞｼｯｸUB" pitchFamily="50" charset="-128"/>
                <a:ea typeface="HGP創英角ｺﾞｼｯｸUB" pitchFamily="50" charset="-128"/>
              </a:rPr>
              <a:t>）と、 担当者岡田のメールアドレス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は下記</a:t>
            </a:r>
            <a:r>
              <a:rPr lang="ja-JP" altLang="en-US" sz="1800" dirty="0">
                <a:latin typeface="HGP創英角ｺﾞｼｯｸUB" pitchFamily="50" charset="-128"/>
                <a:ea typeface="HGP創英角ｺﾞｼｯｸUB" pitchFamily="50" charset="-128"/>
              </a:rPr>
              <a:t>の通りです。</a:t>
            </a:r>
          </a:p>
          <a:p>
            <a:pPr lvl="1" latinLnBrk="1"/>
            <a:r>
              <a:rPr lang="en-US" altLang="ja-JP" sz="1600" dirty="0">
                <a:latin typeface="HGP創英角ｺﾞｼｯｸUB" pitchFamily="50" charset="-128"/>
                <a:ea typeface="HGP創英角ｺﾞｼｯｸUB" pitchFamily="50" charset="-128"/>
              </a:rPr>
              <a:t>http://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www.akibare-hp.jp</a:t>
            </a:r>
            <a:endParaRPr lang="en-US" altLang="ja-JP" sz="16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 latinLnBrk="1"/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okada@akibare-hp.jp</a:t>
            </a:r>
          </a:p>
          <a:p>
            <a:pPr lvl="2" latinLnBrk="1"/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上記の「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akibare-hp.jp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」部分を「ドメイン」と呼びます。</a:t>
            </a:r>
            <a:endParaRPr lang="en-US" altLang="ja-JP" sz="16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つまり、独自ドメインとは、ドメイン部分を「</a:t>
            </a:r>
            <a:r>
              <a:rPr lang="ja-JP" altLang="en-US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御社専用のもの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」にすることです。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独自ドメインを取得しない場合は、「</a:t>
            </a: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>http://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●●●●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.</a:t>
            </a:r>
            <a:r>
              <a:rPr lang="en-US" altLang="ja-JP" sz="2000" dirty="0" err="1" smtClean="0">
                <a:latin typeface="HGP創英角ｺﾞｼｯｸUB" pitchFamily="50" charset="-128"/>
                <a:ea typeface="HGP創英角ｺﾞｼｯｸUB" pitchFamily="50" charset="-128"/>
              </a:rPr>
              <a:t>akibare.ne.jp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」</a:t>
            </a:r>
            <a: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000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　 　　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になります</a:t>
            </a: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</a:rPr>
              <a:t>。（●●●●は御社で好きな英数字を決めていただきます。）</a:t>
            </a:r>
            <a:endParaRPr lang="en-US" altLang="ja-JP" sz="20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独自ドメイン取得のメリット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/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信頼感が出る。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/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SEO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でも独自ドメインのほうが評価は高くなる傾向</a:t>
            </a:r>
            <a:endParaRPr lang="en-US" altLang="ja-JP" sz="2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F7C5D8-D397-44FA-B152-6917A8768270}" type="slidenum">
              <a:rPr lang="ja-JP" altLang="en-US" smtClean="0"/>
              <a:pPr/>
              <a:t>51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xmlns="" val="20114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参考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 独自ドメイン引継ぎについて</a:t>
            </a:r>
          </a:p>
        </p:txBody>
      </p:sp>
      <p:sp>
        <p:nvSpPr>
          <p:cNvPr id="23555" name="Rectangle 7"/>
          <p:cNvSpPr>
            <a:spLocks noGrp="1"/>
          </p:cNvSpPr>
          <p:nvPr>
            <p:ph idx="1"/>
          </p:nvPr>
        </p:nvSpPr>
        <p:spPr>
          <a:xfrm>
            <a:off x="244475" y="1362076"/>
            <a:ext cx="8507413" cy="4672048"/>
          </a:xfrm>
        </p:spPr>
        <p:txBody>
          <a:bodyPr/>
          <a:lstStyle/>
          <a:p>
            <a:pPr latinLnBrk="1"/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今ご利用中の独自ドメイン（</a:t>
            </a:r>
            <a:r>
              <a:rPr lang="en-US" altLang="ja-JP" sz="1800" dirty="0" smtClean="0">
                <a:latin typeface="HGP創英角ｺﾞｼｯｸUB" pitchFamily="50" charset="-128"/>
                <a:ea typeface="HGP創英角ｺﾞｼｯｸUB" pitchFamily="50" charset="-128"/>
              </a:rPr>
              <a:t>URL,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メール含む）を引き続きご利用する事です。</a:t>
            </a:r>
            <a:endParaRPr lang="en-US" altLang="ja-JP" sz="1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atinLnBrk="1"/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例えば、弊社へ独自</a:t>
            </a:r>
            <a:r>
              <a:rPr lang="ja-JP" altLang="en-US" sz="1800" dirty="0">
                <a:latin typeface="HGP創英角ｺﾞｼｯｸUB" pitchFamily="50" charset="-128"/>
                <a:ea typeface="HGP創英角ｺﾞｼｯｸUB" pitchFamily="50" charset="-128"/>
              </a:rPr>
              <a:t>ドメインの</a:t>
            </a:r>
            <a:r>
              <a:rPr lang="ja-JP" altLang="en-US" sz="1800" b="1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管理を移行する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場合でも、</a:t>
            </a:r>
            <a:r>
              <a:rPr lang="en-US" altLang="ja-JP" sz="1800" dirty="0">
                <a:latin typeface="HGP創英角ｺﾞｼｯｸUB" pitchFamily="50" charset="-128"/>
                <a:ea typeface="HGP創英角ｺﾞｼｯｸUB" pitchFamily="50" charset="-128"/>
              </a:rPr>
              <a:t> </a:t>
            </a:r>
            <a:r>
              <a:rPr lang="en-US" altLang="ja-JP" sz="18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18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ホームページと同時申込みで、以下のオプションがすべて</a:t>
            </a:r>
            <a:r>
              <a:rPr lang="ja-JP" altLang="en-US" sz="1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無料</a:t>
            </a: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です。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</a:br>
            <a:endParaRPr lang="en-US" altLang="ja-JP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2" algn="l">
              <a:buFont typeface="Wingdings" pitchFamily="2" charset="2"/>
              <a:buChar char="l"/>
            </a:pP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ドメイン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移管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オプション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　　　　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　 </a:t>
            </a:r>
            <a:endParaRPr lang="en-US" altLang="ja-JP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2" algn="l">
              <a:buFont typeface="Wingdings" pitchFamily="2" charset="2"/>
              <a:buChar char="l"/>
            </a:pP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ドメイン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引き継ぎ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オプション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endParaRPr lang="en-US" altLang="ja-JP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2" algn="l">
              <a:buFont typeface="Wingdings" pitchFamily="2" charset="2"/>
              <a:buChar char="l"/>
            </a:pP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独自ドメインメール　（１アドレス</a:t>
            </a:r>
            <a:r>
              <a:rPr lang="en-US" altLang="ja-JP" sz="1600" baseline="30000" dirty="0" smtClean="0"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1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例）　</a:t>
            </a:r>
            <a:r>
              <a:rPr lang="en-US" altLang="ja-JP" sz="1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info@</a:t>
            </a:r>
            <a:r>
              <a:rPr lang="ja-JP" altLang="en-US" sz="1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●●●</a:t>
            </a:r>
            <a:r>
              <a:rPr lang="en-US" altLang="ja-JP" sz="1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.</a:t>
            </a:r>
            <a:r>
              <a:rPr lang="en-US" altLang="ja-JP" sz="1600" dirty="0" err="1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jp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endParaRPr lang="en-US" altLang="ja-JP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255712" lvl="2" indent="0" algn="l">
              <a:buNone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 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アドレス以上ご利用の場合、 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追加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１アドレス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につき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月額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１００円（税別）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の費用</a:t>
            </a: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が発生いたします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255712" lvl="2" indent="0" algn="l">
              <a:buNone/>
            </a:pPr>
            <a:endParaRPr lang="en-US" altLang="ja-JP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255712" lvl="2" indent="0" algn="l">
              <a:buNone/>
            </a:pPr>
            <a:endParaRPr lang="en-US" altLang="ja-JP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1255712" lvl="2" indent="0" algn="l">
              <a:buNone/>
            </a:pPr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</a:rPr>
              <a:t>ドメイン引継ぎをご希望の方は、一度スタッフまでお問合せください。</a:t>
            </a:r>
            <a:endParaRPr lang="en-US" altLang="ja-JP" sz="18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F7C5D8-D397-44FA-B152-6917A8768270}" type="slidenum">
              <a:rPr lang="ja-JP" altLang="en-US" smtClean="0"/>
              <a:pPr/>
              <a:t>52</a:t>
            </a:fld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37443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81425" y="2790825"/>
            <a:ext cx="2705100" cy="584775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終わりに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4A01BA-7A2C-46D2-A214-3C78B3F13A8E}" type="slidenum">
              <a:rPr lang="ja-JP" altLang="en-US" smtClean="0">
                <a:ea typeface="ＭＳ Ｐゴシック" charset="-128"/>
              </a:rPr>
              <a:pPr/>
              <a:t>54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76803" name="スライド番号プレースホルダ 4"/>
          <p:cNvSpPr txBox="1">
            <a:spLocks noGrp="1"/>
          </p:cNvSpPr>
          <p:nvPr/>
        </p:nvSpPr>
        <p:spPr bwMode="auto">
          <a:xfrm>
            <a:off x="7053263" y="6604000"/>
            <a:ext cx="19812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0" rIns="91385" bIns="45690"/>
          <a:lstStyle/>
          <a:p>
            <a:pPr algn="r"/>
            <a:fld id="{E69FB7F7-3EFF-4465-8A25-2715FF1B5600}" type="slidenum">
              <a:rPr kumimoji="0" lang="en-US" altLang="ja-JP" sz="1000"/>
              <a:pPr algn="r"/>
              <a:t>54</a:t>
            </a:fld>
            <a:endParaRPr kumimoji="0" lang="en-US" altLang="ja-JP" sz="100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3825" y="76200"/>
            <a:ext cx="8901113" cy="584200"/>
          </a:xfrm>
        </p:spPr>
        <p:txBody>
          <a:bodyPr/>
          <a:lstStyle/>
          <a:p>
            <a:pPr eaLnBrk="1" hangingPunct="1"/>
            <a:r>
              <a:rPr lang="ja-JP" altLang="en-US" smtClean="0">
                <a:latin typeface="HGP創英角ｺﾞｼｯｸUB" pitchFamily="50" charset="-128"/>
                <a:ea typeface="HGP創英角ｺﾞｼｯｸUB" pitchFamily="50" charset="-128"/>
              </a:rPr>
              <a:t>御社へのメッセージ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2775" y="1231900"/>
            <a:ext cx="83756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0" rIns="91385" bIns="45690">
            <a:spAutoFit/>
          </a:bodyPr>
          <a:lstStyle/>
          <a:p>
            <a:pPr marL="361728" indent="-361728">
              <a:spcBef>
                <a:spcPct val="60000"/>
              </a:spcBef>
              <a:buClr>
                <a:schemeClr val="hlink"/>
              </a:buClr>
              <a:defRPr/>
            </a:pPr>
            <a:r>
              <a:rPr lang="ja-JP" alt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ホームページは「作って終わり」では</a:t>
            </a:r>
            <a:r>
              <a:rPr lang="ja-JP" altLang="en-US" sz="3200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ありません</a:t>
            </a:r>
            <a:r>
              <a:rPr lang="ja-JP" alt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sz="3200" kern="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61728" indent="-361728">
              <a:spcBef>
                <a:spcPct val="60000"/>
              </a:spcBef>
              <a:buClr>
                <a:schemeClr val="hlink"/>
              </a:buClr>
              <a:defRPr/>
            </a:pPr>
            <a:r>
              <a:rPr lang="ja-JP" alt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「</a:t>
            </a:r>
            <a:r>
              <a:rPr lang="ja-JP" altLang="en-US" sz="3200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早く小さく始めて大きく育てる</a:t>
            </a:r>
            <a:r>
              <a:rPr lang="ja-JP" alt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」つもりで、</a:t>
            </a:r>
            <a:endParaRPr lang="en-US" altLang="ja-JP" sz="3200" kern="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61728" indent="-361728">
              <a:spcBef>
                <a:spcPct val="60000"/>
              </a:spcBef>
              <a:buClr>
                <a:schemeClr val="hlink"/>
              </a:buClr>
              <a:defRPr/>
            </a:pPr>
            <a:r>
              <a:rPr lang="ja-JP" alt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徐々にホームページを充実させていきましょう！</a:t>
            </a:r>
            <a:endParaRPr lang="en-US" altLang="ja-JP" sz="3200" kern="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61728" indent="-361728">
              <a:spcBef>
                <a:spcPct val="60000"/>
              </a:spcBef>
              <a:buClr>
                <a:schemeClr val="hlink"/>
              </a:buClr>
              <a:defRPr/>
            </a:pPr>
            <a:endParaRPr lang="en-US" altLang="ja-JP" sz="3200" kern="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61728" indent="-361728">
              <a:spcBef>
                <a:spcPct val="60000"/>
              </a:spcBef>
              <a:buClr>
                <a:schemeClr val="hlink"/>
              </a:buClr>
              <a:defRPr/>
            </a:pPr>
            <a:r>
              <a:rPr lang="ja-JP" alt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そして、ホームページを活用して</a:t>
            </a:r>
            <a:endParaRPr lang="en-US" altLang="ja-JP" sz="3200" kern="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61728" indent="-361728">
              <a:spcBef>
                <a:spcPct val="60000"/>
              </a:spcBef>
              <a:buClr>
                <a:schemeClr val="hlink"/>
              </a:buClr>
              <a:defRPr/>
            </a:pPr>
            <a:r>
              <a:rPr lang="ja-JP" alt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この</a:t>
            </a:r>
            <a:r>
              <a:rPr lang="ja-JP" altLang="en-US" sz="3200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ビジネスチャンス</a:t>
            </a:r>
            <a:r>
              <a:rPr lang="ja-JP" alt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を生かしましょう！！</a:t>
            </a:r>
            <a:endParaRPr lang="en-US" altLang="ja-JP" sz="3200" kern="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F1956F3-06AE-400F-BDBE-C7CE51A812AD}" type="slidenum">
              <a:rPr lang="ja-JP" altLang="en-US" smtClean="0">
                <a:ea typeface="ＭＳ Ｐゴシック" charset="-128"/>
              </a:rPr>
              <a:pPr/>
              <a:t>55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77827" name="スライド番号プレースホルダ 4"/>
          <p:cNvSpPr txBox="1">
            <a:spLocks noGrp="1"/>
          </p:cNvSpPr>
          <p:nvPr/>
        </p:nvSpPr>
        <p:spPr bwMode="auto">
          <a:xfrm>
            <a:off x="7053263" y="6604000"/>
            <a:ext cx="19812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5" rIns="91412" bIns="45705"/>
          <a:lstStyle/>
          <a:p>
            <a:pPr algn="r"/>
            <a:fld id="{E5B5C85C-6B32-430A-AD88-FEF295B7CC04}" type="slidenum">
              <a:rPr kumimoji="0" lang="en-US" altLang="ja-JP" sz="1000"/>
              <a:pPr algn="r"/>
              <a:t>55</a:t>
            </a:fld>
            <a:endParaRPr kumimoji="0" lang="en-US" altLang="ja-JP" sz="100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9250" y="1273175"/>
            <a:ext cx="8377238" cy="147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5" rIns="91412" bIns="45705">
            <a:spAutoFit/>
          </a:bodyPr>
          <a:lstStyle/>
          <a:p>
            <a:pPr marL="361839" indent="-361839">
              <a:spcBef>
                <a:spcPct val="60000"/>
              </a:spcBef>
              <a:buClr>
                <a:schemeClr val="hlink"/>
              </a:buClr>
              <a:defRPr/>
            </a:pPr>
            <a:r>
              <a:rPr lang="ja-JP" alt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ホームページ活用にお悩みの方は</a:t>
            </a:r>
            <a:endParaRPr lang="en-US" altLang="ja-JP" sz="3200" kern="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61839" indent="-361839">
              <a:spcBef>
                <a:spcPts val="600"/>
              </a:spcBef>
              <a:buClr>
                <a:schemeClr val="hlink"/>
              </a:buClr>
              <a:defRPr/>
            </a:pPr>
            <a:r>
              <a:rPr lang="ja-JP" alt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ご遠慮なくご連絡ください</a:t>
            </a:r>
            <a:r>
              <a:rPr lang="ja-JP" altLang="en-US" sz="3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sz="32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61839" indent="-361839">
              <a:spcBef>
                <a:spcPts val="600"/>
              </a:spcBef>
              <a:buClr>
                <a:schemeClr val="hlink"/>
              </a:buClr>
              <a:defRPr/>
            </a:pPr>
            <a:r>
              <a:rPr lang="en-US" altLang="ja-JP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ja-JP" altLang="en-US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説明会終了後のご質問が難しい方でも、以下の窓口からご相談頂くことが可能です。</a:t>
            </a:r>
            <a:r>
              <a:rPr lang="en-US" altLang="ja-JP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35000" y="3100784"/>
            <a:ext cx="8396288" cy="185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5" rIns="91412" bIns="45705">
            <a:spAutoFit/>
          </a:bodyPr>
          <a:lstStyle/>
          <a:p>
            <a:pPr marL="361839" indent="-361839">
              <a:spcBef>
                <a:spcPct val="60000"/>
              </a:spcBef>
              <a:buClr>
                <a:schemeClr val="hlink"/>
              </a:buClr>
              <a:defRPr/>
            </a:pPr>
            <a:r>
              <a:rPr lang="en-US" altLang="ja-JP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TEL</a:t>
            </a:r>
            <a:r>
              <a:rPr lang="ja-JP" alt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　 ：　</a:t>
            </a:r>
            <a:r>
              <a:rPr lang="en-US" altLang="ja-JP" sz="4400" u="sng" kern="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03-5957-1610</a:t>
            </a:r>
          </a:p>
          <a:p>
            <a:pPr marL="361839" indent="-361839">
              <a:spcBef>
                <a:spcPct val="60000"/>
              </a:spcBef>
              <a:buClr>
                <a:schemeClr val="hlink"/>
              </a:buClr>
              <a:defRPr/>
            </a:pPr>
            <a:r>
              <a:rPr lang="en-US" altLang="ja-JP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E-Mail</a:t>
            </a:r>
            <a:r>
              <a:rPr lang="ja-JP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  </a:t>
            </a:r>
            <a:r>
              <a:rPr lang="ja-JP" alt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：  </a:t>
            </a:r>
            <a:r>
              <a:rPr lang="en-US" altLang="ja-JP" sz="4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hlinkClick r:id="rId3"/>
              </a:rPr>
              <a:t>info@akibare-hp.jp</a:t>
            </a:r>
            <a:endParaRPr lang="en-US" altLang="ja-JP" sz="4400" kern="0" dirty="0">
              <a:solidFill>
                <a:schemeClr val="tx1">
                  <a:lumMod val="75000"/>
                  <a:lumOff val="2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 bwMode="auto">
          <a:xfrm>
            <a:off x="2987675" y="3834209"/>
            <a:ext cx="29464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88" tIns="35988" rIns="35988" bIns="35988">
            <a:spAutoFit/>
          </a:bodyPr>
          <a:lstStyle/>
          <a:p>
            <a:pPr indent="-30470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ja-JP" alt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（平日　</a:t>
            </a:r>
            <a:r>
              <a:rPr lang="en-US" altLang="ja-JP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9:30-12:00</a:t>
            </a:r>
            <a:r>
              <a:rPr lang="ja-JP" alt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13:30-17:00</a:t>
            </a:r>
            <a:r>
              <a:rPr lang="ja-JP" alt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</a:p>
        </p:txBody>
      </p:sp>
      <p:sp>
        <p:nvSpPr>
          <p:cNvPr id="9" name="テキスト ボックス 8"/>
          <p:cNvSpPr txBox="1"/>
          <p:nvPr/>
        </p:nvSpPr>
        <p:spPr bwMode="auto">
          <a:xfrm>
            <a:off x="2995613" y="4899422"/>
            <a:ext cx="29464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5988" tIns="35988" rIns="35988" bIns="35988">
            <a:spAutoFit/>
          </a:bodyPr>
          <a:lstStyle/>
          <a:p>
            <a:pPr indent="-30470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ja-JP" alt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24</a:t>
            </a:r>
            <a:r>
              <a:rPr lang="ja-JP" alt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時間受付）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これからのホームページ（１）</a:t>
            </a:r>
          </a:p>
        </p:txBody>
      </p:sp>
      <p:sp>
        <p:nvSpPr>
          <p:cNvPr id="23555" name="Rectangle 7"/>
          <p:cNvSpPr>
            <a:spLocks noGrp="1"/>
          </p:cNvSpPr>
          <p:nvPr>
            <p:ph idx="1"/>
          </p:nvPr>
        </p:nvSpPr>
        <p:spPr>
          <a:xfrm>
            <a:off x="292100" y="1257301"/>
            <a:ext cx="8507413" cy="4758226"/>
          </a:xfrm>
        </p:spPr>
        <p:txBody>
          <a:bodyPr/>
          <a:lstStyle/>
          <a:p>
            <a:pPr eaLnBrk="1" hangingPunct="1"/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商品やサービスがあふれる成熟した市場</a:t>
            </a:r>
          </a:p>
          <a:p>
            <a:pPr lvl="1" eaLnBrk="1" hangingPunct="1"/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お客さんは、あふれる商品・サービスから、自社・自分に</a:t>
            </a:r>
            <a:r>
              <a:rPr lang="en-US" altLang="ja-JP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“</a:t>
            </a:r>
            <a:r>
              <a:rPr lang="ja-JP" altLang="en-US" sz="2000" dirty="0" smtClean="0">
                <a:solidFill>
                  <a:srgbClr val="3A6FC6"/>
                </a:solidFill>
                <a:latin typeface="HGP創英角ｺﾞｼｯｸUB" pitchFamily="50" charset="-128"/>
                <a:ea typeface="HGP創英角ｺﾞｼｯｸUB" pitchFamily="50" charset="-128"/>
              </a:rPr>
              <a:t>より適した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”商品・サービスを求めるようになった。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 eaLnBrk="1" hangingPunct="1">
              <a:buNone/>
            </a:pPr>
            <a:endParaRPr lang="ja-JP" altLang="en-US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/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お客さんは、リアル社会（実店舗）の衝動買いはしないで、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ネットで</a:t>
            </a:r>
            <a:r>
              <a:rPr lang="ja-JP" altLang="en-US" b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じっくり品定め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してから購入・契約を行なう時代。</a:t>
            </a:r>
          </a:p>
          <a:p>
            <a:pPr lvl="1" eaLnBrk="1" hangingPunct="1"/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ネットで色々な商品・サービスを</a:t>
            </a:r>
            <a:r>
              <a:rPr lang="ja-JP" altLang="en-US" sz="2000" dirty="0" smtClean="0">
                <a:solidFill>
                  <a:srgbClr val="3A6FC6"/>
                </a:solidFill>
                <a:latin typeface="HGP創英角ｺﾞｼｯｸUB" pitchFamily="50" charset="-128"/>
                <a:ea typeface="HGP創英角ｺﾞｼｯｸUB" pitchFamily="50" charset="-128"/>
              </a:rPr>
              <a:t>比較検討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しながら、選ぶ。　　　　　　　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 eaLnBrk="1" hangingPunct="1"/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「</a:t>
            </a:r>
            <a:r>
              <a:rPr lang="ja-JP" altLang="en-US" sz="2000" dirty="0" smtClean="0">
                <a:solidFill>
                  <a:srgbClr val="3A6FC6"/>
                </a:solidFill>
                <a:latin typeface="HGP創英角ｺﾞｼｯｸUB" pitchFamily="50" charset="-128"/>
                <a:ea typeface="HGP創英角ｺﾞｼｯｸUB" pitchFamily="50" charset="-128"/>
              </a:rPr>
              <a:t>豊富な情報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をホームページで確認したい！」意欲が高まる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しかし・・・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検索する人＞情報を豊富に提供しているＨＰ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  <a:endParaRPr lang="ja-JP" altLang="en-US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/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ホームページできちんと</a:t>
            </a:r>
            <a:r>
              <a:rPr lang="ja-JP" altLang="en-US" sz="32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情報提供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できれば、こうしたお客さんを掴める</a:t>
            </a:r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F7C5D8-D397-44FA-B152-6917A8768270}" type="slidenum">
              <a:rPr lang="ja-JP" altLang="en-US" smtClean="0"/>
              <a:pPr/>
              <a:t>5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これからのホームページ（２）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44500" y="1031874"/>
            <a:ext cx="8132763" cy="5792355"/>
          </a:xfrm>
        </p:spPr>
        <p:txBody>
          <a:bodyPr/>
          <a:lstStyle/>
          <a:p>
            <a:pPr eaLnBrk="1" hangingPunct="1">
              <a:tabLst>
                <a:tab pos="2147888" algn="l"/>
                <a:tab pos="3048000" algn="l"/>
              </a:tabLst>
              <a:defRPr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ＨＰを通じてお客さんが求めている情報を提供することは</a:t>
            </a:r>
            <a:r>
              <a:rPr lang="ja-JP" altLang="en-US" sz="32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必須</a:t>
            </a:r>
          </a:p>
          <a:p>
            <a:pPr>
              <a:tabLst>
                <a:tab pos="2147888" algn="l"/>
                <a:tab pos="3048000" algn="l"/>
              </a:tabLst>
              <a:defRPr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他社との差別化ポイントは</a:t>
            </a:r>
            <a:r>
              <a:rPr lang="ja-JP" altLang="en-US" sz="2800" b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豊富な情報提供</a:t>
            </a:r>
            <a:endParaRPr lang="ja-JP" altLang="en-US" sz="20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tabLst>
                <a:tab pos="2147888" algn="l"/>
                <a:tab pos="3048000" algn="l"/>
              </a:tabLst>
              <a:defRPr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だが今までは、</a:t>
            </a:r>
            <a:r>
              <a:rPr lang="ja-JP" altLang="en-US" sz="2800" dirty="0" smtClean="0">
                <a:solidFill>
                  <a:srgbClr val="3A6FC6"/>
                </a:solidFill>
                <a:latin typeface="HGP創英角ｺﾞｼｯｸUB" pitchFamily="50" charset="-128"/>
                <a:ea typeface="HGP創英角ｺﾞｼｯｸUB" pitchFamily="50" charset="-128"/>
              </a:rPr>
              <a:t>サイトの情報提供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＝　</a:t>
            </a:r>
            <a:r>
              <a:rPr lang="ja-JP" altLang="en-US" sz="2800" b="1" dirty="0" smtClean="0">
                <a:solidFill>
                  <a:srgbClr val="0070C0"/>
                </a:solidFill>
                <a:latin typeface="HGP創英角ｺﾞｼｯｸUB" pitchFamily="50" charset="-128"/>
                <a:ea typeface="HGP創英角ｺﾞｼｯｸUB" pitchFamily="50" charset="-128"/>
              </a:rPr>
              <a:t>コストの増加</a:t>
            </a:r>
          </a:p>
          <a:p>
            <a:pPr eaLnBrk="1" hangingPunct="1">
              <a:tabLst>
                <a:tab pos="2147888" algn="l"/>
                <a:tab pos="3048000" algn="l"/>
              </a:tabLst>
              <a:defRPr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そこで・・・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ページの追加や更新を、</a:t>
            </a:r>
            <a:r>
              <a:rPr lang="ja-JP" altLang="en-US" sz="2800" b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業者任せ</a:t>
            </a:r>
            <a:r>
              <a:rPr lang="ja-JP" altLang="en-US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にしない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制度が考えられた</a:t>
            </a:r>
          </a:p>
          <a:p>
            <a:pPr lvl="1">
              <a:tabLst>
                <a:tab pos="2147888" algn="l"/>
                <a:tab pos="3048000" algn="l"/>
              </a:tabLst>
              <a:defRPr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２０ページの追加を業者に頼むと</a:t>
            </a:r>
            <a:r>
              <a:rPr lang="ja-JP" altLang="en-US" sz="2000" b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４０～５０万円</a:t>
            </a:r>
            <a:r>
              <a:rPr lang="ja-JP" altLang="en-US" sz="2000" b="1" dirty="0" smtClean="0">
                <a:latin typeface="HGP創英角ｺﾞｼｯｸUB" pitchFamily="50" charset="-128"/>
                <a:ea typeface="HGP創英角ｺﾞｼｯｸUB" pitchFamily="50" charset="-128"/>
              </a:rPr>
              <a:t>ところを・・・</a:t>
            </a:r>
            <a:endParaRPr lang="en-US" altLang="ja-JP" sz="2000" b="1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 eaLnBrk="1" hangingPunct="1">
              <a:tabLst>
                <a:tab pos="2147888" algn="l"/>
                <a:tab pos="3048000" algn="l"/>
              </a:tabLst>
              <a:defRPr/>
            </a:pPr>
            <a:r>
              <a:rPr lang="ja-JP" altLang="en-US" sz="2000" b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自社で更新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できれば追加コストがかからない</a:t>
            </a:r>
          </a:p>
          <a:p>
            <a:pPr lvl="1" eaLnBrk="1" hangingPunct="1">
              <a:tabLst>
                <a:tab pos="2147888" algn="l"/>
                <a:tab pos="3048000" algn="l"/>
              </a:tabLst>
              <a:defRPr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自社更新したら</a:t>
            </a:r>
            <a:r>
              <a:rPr lang="ja-JP" altLang="en-US" sz="2000" b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０円</a:t>
            </a:r>
          </a:p>
          <a:p>
            <a:pPr eaLnBrk="1" hangingPunct="1">
              <a:buFont typeface="Wingdings" pitchFamily="2" charset="2"/>
              <a:buNone/>
              <a:tabLst>
                <a:tab pos="2147888" algn="l"/>
                <a:tab pos="3048000" algn="l"/>
              </a:tabLst>
              <a:defRPr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　　　　↓</a:t>
            </a:r>
          </a:p>
          <a:p>
            <a:pPr>
              <a:tabLst>
                <a:tab pos="2147888" algn="l"/>
                <a:tab pos="3048000" algn="l"/>
              </a:tabLst>
              <a:defRPr/>
            </a:pP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社内で、自分でＨＰを</a:t>
            </a:r>
            <a:r>
              <a:rPr lang="ja-JP" altLang="en-US" sz="2800" b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更新できる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ツール</a:t>
            </a:r>
            <a:endParaRPr lang="en-US" altLang="ja-JP" sz="2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spcBef>
                <a:spcPts val="0"/>
              </a:spcBef>
              <a:buNone/>
              <a:tabLst>
                <a:tab pos="2147888" algn="l"/>
                <a:tab pos="3048000" algn="l"/>
              </a:tabLst>
              <a:defRPr/>
            </a:pP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『</a:t>
            </a:r>
            <a:r>
              <a:rPr lang="ja-JP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ＣＭＳ：</a:t>
            </a:r>
            <a:r>
              <a:rPr lang="ja-JP" altLang="en-US" sz="2800" dirty="0" smtClean="0">
                <a:solidFill>
                  <a:schemeClr val="bg1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コンテンツマネジメントシステム</a:t>
            </a:r>
            <a:r>
              <a:rPr lang="en-US" altLang="ja-JP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』</a:t>
            </a:r>
            <a:endParaRPr lang="ja-JP" alt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4580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B5114F-F81F-4AB5-A2D7-08B3F93B4E8B}" type="slidenum">
              <a:rPr lang="ja-JP" altLang="en-US" smtClean="0"/>
              <a:pPr/>
              <a:t>6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188913"/>
            <a:ext cx="7078662" cy="579437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ＣＭＳの解釈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196974"/>
            <a:ext cx="8197850" cy="5336846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ＣＭＳとは、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>
              <a:lnSpc>
                <a:spcPct val="120000"/>
              </a:lnSpc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「従来のホームページ」の問題点を解消した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     「</a:t>
            </a:r>
            <a:r>
              <a:rPr lang="ja-JP" altLang="en-US" sz="32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新型</a:t>
            </a:r>
            <a:r>
              <a:rPr lang="ja-JP" altLang="en-US" sz="3200" b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のホームページ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」</a:t>
            </a:r>
          </a:p>
          <a:p>
            <a:pPr eaLnBrk="1" hangingPunct="1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ＣＭＳの利用により、下記のメリットを実現。</a:t>
            </a:r>
          </a:p>
          <a:p>
            <a:pPr lvl="1" eaLnBrk="1" hangingPunct="1"/>
            <a:r>
              <a:rPr lang="ja-JP" altLang="en-US" b="1" dirty="0" smtClean="0">
                <a:latin typeface="HGP創英角ｺﾞｼｯｸUB" pitchFamily="50" charset="-128"/>
                <a:ea typeface="HGP創英角ｺﾞｼｯｸUB" pitchFamily="50" charset="-128"/>
              </a:rPr>
              <a:t>専門スキル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を持たない</a:t>
            </a:r>
            <a:r>
              <a:rPr lang="ja-JP" altLang="en-US" b="1" dirty="0" smtClean="0">
                <a:latin typeface="HGP創英角ｺﾞｼｯｸUB" pitchFamily="50" charset="-128"/>
                <a:ea typeface="HGP創英角ｺﾞｼｯｸUB" pitchFamily="50" charset="-128"/>
              </a:rPr>
              <a:t>社内スタッフ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でも</a:t>
            </a:r>
            <a:b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業者に頼まず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ja-JP" altLang="en-US" b="1" dirty="0" smtClean="0">
                <a:latin typeface="HGP創英角ｺﾞｼｯｸUB" pitchFamily="50" charset="-128"/>
                <a:ea typeface="HGP創英角ｺﾞｼｯｸUB" pitchFamily="50" charset="-128"/>
              </a:rPr>
              <a:t>自分で更新できる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社内で更新できるため、</a:t>
            </a:r>
            <a:r>
              <a:rPr lang="ja-JP" altLang="en-US" b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更新費用</a:t>
            </a:r>
            <a:r>
              <a:rPr lang="ja-JP" altLang="en-US" b="1" dirty="0" smtClean="0">
                <a:latin typeface="HGP創英角ｺﾞｼｯｸUB" pitchFamily="50" charset="-128"/>
                <a:ea typeface="HGP創英角ｺﾞｼｯｸUB" pitchFamily="50" charset="-128"/>
              </a:rPr>
              <a:t>がかからない</a:t>
            </a:r>
          </a:p>
          <a:p>
            <a:pPr lvl="1" eaLnBrk="1" hangingPunct="1">
              <a:lnSpc>
                <a:spcPct val="120000"/>
              </a:lnSpc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ＨＰの立ち上げ時に業者に頼むページ数も最低限ですむため、</a:t>
            </a:r>
            <a:r>
              <a:rPr lang="ja-JP" altLang="en-US" b="1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初期費用</a:t>
            </a:r>
            <a:r>
              <a:rPr lang="ja-JP" altLang="en-US" b="1" dirty="0" smtClean="0">
                <a:latin typeface="HGP創英角ｺﾞｼｯｸUB" pitchFamily="50" charset="-128"/>
                <a:ea typeface="HGP創英角ｺﾞｼｯｸUB" pitchFamily="50" charset="-128"/>
              </a:rPr>
              <a:t>も安い</a:t>
            </a:r>
            <a:endParaRPr lang="en-US" altLang="ja-JP" b="1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lvl="1" eaLnBrk="1" hangingPunct="1">
              <a:lnSpc>
                <a:spcPct val="120000"/>
              </a:lnSpc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商用に適したオシャレなデザインが低価格で可能</a:t>
            </a:r>
          </a:p>
        </p:txBody>
      </p:sp>
      <p:sp>
        <p:nvSpPr>
          <p:cNvPr id="26628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36584FC-D850-41BF-8437-17F4402EA4E8}" type="slidenum">
              <a:rPr lang="ja-JP" altLang="en-US" smtClean="0"/>
              <a:pPr/>
              <a:t>7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84400" y="2792413"/>
            <a:ext cx="5429250" cy="584200"/>
          </a:xfrm>
        </p:spPr>
        <p:txBody>
          <a:bodyPr/>
          <a:lstStyle/>
          <a:p>
            <a:pPr eaLnBrk="1" hangingPunct="1"/>
            <a:r>
              <a:rPr lang="ja-JP" altLang="en-US" smtClean="0">
                <a:latin typeface="HGP創英角ｺﾞｼｯｸUB" pitchFamily="50" charset="-128"/>
                <a:ea typeface="HGP創英角ｺﾞｼｯｸUB" pitchFamily="50" charset="-128"/>
              </a:rPr>
              <a:t>ホームページ成功のポイント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【BH】サービス説明会_20110518">
  <a:themeElements>
    <a:clrScheme name="2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Profile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</a:spPr>
      <a:bodyPr rtlCol="0" anchor="ctr"/>
      <a:lstStyle>
        <a:defPPr algn="ctr">
          <a:defRPr kumimoji="1" sz="12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 wrap="square" lIns="36000" tIns="36000" rIns="36000" bIns="36000">
        <a:spAutoFit/>
      </a:bodyPr>
      <a:lstStyle>
        <a:defPPr marL="0" indent="-304800">
          <a:spcBef>
            <a:spcPts val="0"/>
          </a:spcBef>
          <a:spcAft>
            <a:spcPts val="0"/>
          </a:spcAft>
          <a:buClr>
            <a:schemeClr val="hlink"/>
          </a:buClr>
          <a:defRPr sz="1600" b="1" kern="0" dirty="0">
            <a:latin typeface="+mn-ea"/>
            <a:ea typeface="+mn-ea"/>
          </a:defRPr>
        </a:defPPr>
      </a:lstStyle>
    </a:txDef>
  </a:objectDefaults>
  <a:extraClrSchemeLst>
    <a:extraClrScheme>
      <a:clrScheme name="2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【BH】サービス説明会_20110518</Template>
  <TotalTime>11742</TotalTime>
  <Words>2677</Words>
  <Application>Microsoft Office PowerPoint</Application>
  <PresentationFormat>画面に合わせる (4:3)</PresentationFormat>
  <Paragraphs>716</Paragraphs>
  <Slides>56</Slides>
  <Notes>55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56</vt:i4>
      </vt:variant>
    </vt:vector>
  </HeadingPairs>
  <TitlesOfParts>
    <vt:vector size="58" baseType="lpstr">
      <vt:lpstr>【BH】サービス説明会_20110518</vt:lpstr>
      <vt:lpstr>Capsules</vt:lpstr>
      <vt:lpstr>スライド 0</vt:lpstr>
      <vt:lpstr>スライド 1</vt:lpstr>
      <vt:lpstr>弊社の目指す姿</vt:lpstr>
      <vt:lpstr>サービス導入エリアと業務</vt:lpstr>
      <vt:lpstr>ホームページ作成の考え方</vt:lpstr>
      <vt:lpstr>これからのホームページ（１）</vt:lpstr>
      <vt:lpstr>これからのホームページ（２）</vt:lpstr>
      <vt:lpstr>ＣＭＳの解釈</vt:lpstr>
      <vt:lpstr>ホームページ成功のポイント</vt:lpstr>
      <vt:lpstr>ネット社会と実社会</vt:lpstr>
      <vt:lpstr>ホームページへの集客と問合せ誘導</vt:lpstr>
      <vt:lpstr>ホームページへの集客</vt:lpstr>
      <vt:lpstr>ホームページに人を集客するには？①</vt:lpstr>
      <vt:lpstr>ＳＥＯの基礎</vt:lpstr>
      <vt:lpstr>ポイント（１）キーワード選び</vt:lpstr>
      <vt:lpstr>事例 ： 不動産 （①地域商圏キーワード成功事例）</vt:lpstr>
      <vt:lpstr>事例 ： 製造業 （②専門用語キーワード成功事例）</vt:lpstr>
      <vt:lpstr>事例 ： ハウスメーカー（③支店別キーワード成功事例）</vt:lpstr>
      <vt:lpstr>ホームページに人を集客するには？②</vt:lpstr>
      <vt:lpstr>スライド 19</vt:lpstr>
      <vt:lpstr>ホームページに人を集客するには？③</vt:lpstr>
      <vt:lpstr>スライド 21</vt:lpstr>
      <vt:lpstr>集客した人を問合せ誘導させるポイント</vt:lpstr>
      <vt:lpstr>ホームページへの集客と問合せ誘導</vt:lpstr>
      <vt:lpstr>問合せに誘導するには？</vt:lpstr>
      <vt:lpstr>ポイント（４）聞きたい情報を伝える</vt:lpstr>
      <vt:lpstr>事例 ： 塗装・リフォーム業</vt:lpstr>
      <vt:lpstr>事例 ： 宝石販売</vt:lpstr>
      <vt:lpstr>情報提供型が成功のポイント</vt:lpstr>
      <vt:lpstr>【あきばれホームページ】とは</vt:lpstr>
      <vt:lpstr>スライド 30</vt:lpstr>
      <vt:lpstr>スライド 31</vt:lpstr>
      <vt:lpstr>【あきばれホームページ】の特徴</vt:lpstr>
      <vt:lpstr>１．見ながら全部更新できる簡単操作</vt:lpstr>
      <vt:lpstr>２．ＳＥＯ</vt:lpstr>
      <vt:lpstr>３．中小企業・個人事業主に適したデザイン</vt:lpstr>
      <vt:lpstr>ビジネス用に適したデザインとは？</vt:lpstr>
      <vt:lpstr>スライド 37</vt:lpstr>
      <vt:lpstr>４．スマホサイト自動作成 </vt:lpstr>
      <vt:lpstr>５．充実のサポート</vt:lpstr>
      <vt:lpstr>スライド 40</vt:lpstr>
      <vt:lpstr>６．価格が安い</vt:lpstr>
      <vt:lpstr>サービスパック</vt:lpstr>
      <vt:lpstr>スライド 43</vt:lpstr>
      <vt:lpstr>標準パックの納品イメージ</vt:lpstr>
      <vt:lpstr>お薦めのオプション</vt:lpstr>
      <vt:lpstr>今後の流れ</vt:lpstr>
      <vt:lpstr>スライド 47</vt:lpstr>
      <vt:lpstr>スライド 48</vt:lpstr>
      <vt:lpstr>スライド 49</vt:lpstr>
      <vt:lpstr>スライド 50</vt:lpstr>
      <vt:lpstr>【参考】 独自ドメイン新規取得について</vt:lpstr>
      <vt:lpstr>【参考】 独自ドメイン引継ぎについて</vt:lpstr>
      <vt:lpstr>終わりに</vt:lpstr>
      <vt:lpstr>御社へのメッセージ</vt:lpstr>
      <vt:lpstr>スライド 55</vt:lpstr>
    </vt:vector>
  </TitlesOfParts>
  <Company>WMS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0</dc:title>
  <dc:creator>abe</dc:creator>
  <cp:lastModifiedBy>ogawa</cp:lastModifiedBy>
  <cp:revision>1168</cp:revision>
  <cp:lastPrinted>2007-07-29T11:55:53Z</cp:lastPrinted>
  <dcterms:created xsi:type="dcterms:W3CDTF">2011-08-22T07:25:22Z</dcterms:created>
  <dcterms:modified xsi:type="dcterms:W3CDTF">2015-06-30T01:47:59Z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1041</vt:i4>
  </property>
</Properties>
</file>